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2" r:id="rId2"/>
    <p:sldId id="256" r:id="rId3"/>
    <p:sldId id="280" r:id="rId4"/>
    <p:sldId id="262" r:id="rId5"/>
    <p:sldId id="257" r:id="rId6"/>
    <p:sldId id="259" r:id="rId7"/>
    <p:sldId id="260" r:id="rId8"/>
    <p:sldId id="264" r:id="rId9"/>
    <p:sldId id="266" r:id="rId10"/>
    <p:sldId id="273" r:id="rId11"/>
    <p:sldId id="274" r:id="rId12"/>
    <p:sldId id="279" r:id="rId13"/>
    <p:sldId id="261" r:id="rId14"/>
    <p:sldId id="277" r:id="rId15"/>
    <p:sldId id="281" r:id="rId16"/>
    <p:sldId id="278" r:id="rId17"/>
    <p:sldId id="265" r:id="rId18"/>
    <p:sldId id="282" r:id="rId19"/>
    <p:sldId id="283" r:id="rId20"/>
  </p:sldIdLst>
  <p:sldSz cx="6858000" cy="9144000" type="screen4x3"/>
  <p:notesSz cx="6854825" cy="9237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3333CC"/>
    <a:srgbClr val="009900"/>
    <a:srgbClr val="6600CC"/>
    <a:srgbClr val="3399FF"/>
    <a:srgbClr val="FFFF00"/>
    <a:srgbClr val="FF99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50" d="100"/>
          <a:sy n="50" d="100"/>
        </p:scale>
        <p:origin x="1440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339833E-B705-4521-BB38-F79388CF0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47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0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28838" y="693738"/>
            <a:ext cx="2595562" cy="34623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87850"/>
            <a:ext cx="54832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774113"/>
            <a:ext cx="2970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061F806-86DE-4AF6-A1C2-952DB4D37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8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43247D7-05E6-4961-9D37-28026671D2BB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363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A43247D7-05E6-4961-9D37-28026671D2BB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10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9DA7C-D714-4DB7-B5B2-03CDC8944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8DDB2-DF58-4344-85B6-13C4F5263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F405E-ADF5-499E-A9A5-7ADD22369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1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A4D5B-440E-47D7-B0A6-A5568BE66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1E2B-71BB-433A-9BAB-2F742DD42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63770-11F6-4E7F-A229-6C4128FD1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6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F83D5-96BF-4F1D-B6F5-A2F8EEDD7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55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B33B-1D38-43BC-85A2-4AFEEAF63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18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EBD9B-1F73-49EB-A471-67F0836FF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7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A6A3E-15E4-4D07-BD52-EB8C39A82C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3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891C0-5DE5-4117-8B98-5B72F0D6B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8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1503B-55EA-41E8-BCE7-A5ACF3549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4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97B8D3A-140D-4BD2-B9DC-EC6952E0B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14350" y="457200"/>
            <a:ext cx="5829300" cy="1960563"/>
          </a:xfrm>
        </p:spPr>
        <p:txBody>
          <a:bodyPr/>
          <a:lstStyle/>
          <a:p>
            <a:r>
              <a:rPr lang="en-US" dirty="0" smtClean="0"/>
              <a:t>Acids, Bases and Water!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04888" y="2417763"/>
            <a:ext cx="4800600" cy="2336800"/>
          </a:xfrm>
        </p:spPr>
        <p:txBody>
          <a:bodyPr/>
          <a:lstStyle/>
          <a:p>
            <a:r>
              <a:rPr lang="en-US" dirty="0" smtClean="0"/>
              <a:t>Chapter 19 (mostly)</a:t>
            </a:r>
          </a:p>
        </p:txBody>
      </p:sp>
      <p:pic>
        <p:nvPicPr>
          <p:cNvPr id="2052" name="Picture 2" descr="C:\Users\klockard\Downloads\acid-bas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" y="3475038"/>
            <a:ext cx="5337175" cy="414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Determine the pOH 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646738" cy="603408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n-US" dirty="0" err="1"/>
              <a:t>pOH</a:t>
            </a:r>
            <a:r>
              <a:rPr lang="en-US" dirty="0"/>
              <a:t> -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measures the concentration of </a:t>
            </a:r>
            <a:r>
              <a:rPr lang="en-US" sz="2800" dirty="0" smtClean="0">
                <a:latin typeface="Times New Roman" charset="0"/>
                <a:ea typeface="Times New Roman" charset="0"/>
                <a:cs typeface="Times New Roman" charset="0"/>
              </a:rPr>
              <a:t>hydroxide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ions (OH</a:t>
            </a:r>
            <a:r>
              <a:rPr lang="en-US" sz="2800" baseline="30000" dirty="0">
                <a:latin typeface="Times New Roman" charset="0"/>
                <a:ea typeface="Times New Roman" charset="0"/>
                <a:cs typeface="Times New Roman" charset="0"/>
              </a:rPr>
              <a:t>-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) in solution</a:t>
            </a:r>
          </a:p>
          <a:p>
            <a:pPr>
              <a:defRPr/>
            </a:pP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Format:</a:t>
            </a:r>
            <a:endParaRPr lang="en-US" dirty="0"/>
          </a:p>
          <a:p>
            <a:pPr>
              <a:defRPr/>
            </a:pPr>
            <a:r>
              <a:rPr lang="en-US" dirty="0">
                <a:solidFill>
                  <a:srgbClr val="CC0099"/>
                </a:solidFill>
              </a:rPr>
              <a:t>[OH</a:t>
            </a:r>
            <a:r>
              <a:rPr lang="en-US" baseline="30000" dirty="0">
                <a:solidFill>
                  <a:srgbClr val="CC0099"/>
                </a:solidFill>
              </a:rPr>
              <a:t>-</a:t>
            </a:r>
            <a:r>
              <a:rPr lang="en-US" dirty="0">
                <a:solidFill>
                  <a:srgbClr val="CC0099"/>
                </a:solidFill>
              </a:rPr>
              <a:t>] </a:t>
            </a:r>
            <a:r>
              <a:rPr lang="en-US" dirty="0"/>
              <a:t>=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1.00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10</a:t>
            </a:r>
            <a:r>
              <a:rPr lang="en-US" baseline="30000" dirty="0"/>
              <a:t>-</a:t>
            </a:r>
            <a:r>
              <a:rPr lang="en-US" baseline="30000" dirty="0">
                <a:solidFill>
                  <a:srgbClr val="FF0000"/>
                </a:solidFill>
              </a:rPr>
              <a:t>X</a:t>
            </a:r>
            <a:r>
              <a:rPr lang="en-US" dirty="0"/>
              <a:t>M</a:t>
            </a:r>
          </a:p>
          <a:p>
            <a:pPr>
              <a:buFontTx/>
              <a:buNone/>
              <a:defRPr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(if number in </a:t>
            </a:r>
            <a:r>
              <a:rPr lang="en-US" sz="22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blue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is 1)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pOH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= </a:t>
            </a:r>
            <a:r>
              <a:rPr lang="en-US" sz="2800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</a:t>
            </a:r>
          </a:p>
          <a:p>
            <a:pPr marL="342900" lvl="2" indent="-342900">
              <a:buNone/>
              <a:defRPr/>
            </a:pPr>
            <a:r>
              <a:rPr lang="en-US" sz="4000" dirty="0" smtClean="0">
                <a:solidFill>
                  <a:srgbClr val="00B050"/>
                </a:solidFill>
              </a:rPr>
              <a:t>		</a:t>
            </a:r>
            <a:r>
              <a:rPr lang="en-US" sz="4000" dirty="0" err="1" smtClean="0">
                <a:solidFill>
                  <a:srgbClr val="00B050"/>
                </a:solidFill>
              </a:rPr>
              <a:t>pOH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>
                <a:solidFill>
                  <a:srgbClr val="00B050"/>
                </a:solidFill>
              </a:rPr>
              <a:t>= -log </a:t>
            </a:r>
            <a:r>
              <a:rPr lang="en-US" sz="4000" dirty="0" smtClean="0">
                <a:solidFill>
                  <a:srgbClr val="CC0099"/>
                </a:solidFill>
              </a:rPr>
              <a:t>[OH</a:t>
            </a:r>
            <a:r>
              <a:rPr lang="en-US" sz="4000" baseline="30000" dirty="0">
                <a:solidFill>
                  <a:srgbClr val="CC0099"/>
                </a:solidFill>
              </a:rPr>
              <a:t>-</a:t>
            </a:r>
            <a:r>
              <a:rPr lang="en-US" sz="4000" dirty="0" smtClean="0">
                <a:solidFill>
                  <a:srgbClr val="CC0099"/>
                </a:solidFill>
              </a:rPr>
              <a:t>]</a:t>
            </a:r>
            <a:endParaRPr lang="en-US" sz="2800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lvl="2" eaLnBrk="1" hangingPunct="1">
              <a:defRPr/>
            </a:pPr>
            <a:r>
              <a:rPr lang="en-US" dirty="0"/>
              <a:t>Find the </a:t>
            </a:r>
            <a:r>
              <a:rPr lang="en-US" dirty="0" err="1"/>
              <a:t>pOH</a:t>
            </a:r>
            <a:r>
              <a:rPr lang="en-US" dirty="0"/>
              <a:t> </a:t>
            </a:r>
            <a:r>
              <a:rPr lang="en-US" dirty="0" smtClean="0"/>
              <a:t>from the following </a:t>
            </a:r>
            <a:r>
              <a:rPr lang="en-US" dirty="0">
                <a:solidFill>
                  <a:srgbClr val="CC0099"/>
                </a:solidFill>
              </a:rPr>
              <a:t>[OH</a:t>
            </a:r>
            <a:r>
              <a:rPr lang="en-US" baseline="30000" dirty="0">
                <a:solidFill>
                  <a:srgbClr val="CC0099"/>
                </a:solidFill>
              </a:rPr>
              <a:t>-</a:t>
            </a:r>
            <a:r>
              <a:rPr lang="en-US" dirty="0">
                <a:solidFill>
                  <a:srgbClr val="CC0099"/>
                </a:solidFill>
              </a:rPr>
              <a:t>]</a:t>
            </a:r>
            <a:r>
              <a:rPr lang="en-US" dirty="0" smtClean="0"/>
              <a:t> concentrations</a:t>
            </a:r>
            <a:endParaRPr lang="en-US" dirty="0"/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-3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3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-10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10</a:t>
            </a:r>
          </a:p>
          <a:p>
            <a:pPr>
              <a:buFontTx/>
              <a:buNone/>
              <a:defRPr/>
            </a:pPr>
            <a:endParaRPr lang="en-US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**The reverse calculation?**</a:t>
            </a:r>
            <a:endParaRPr lang="en-US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1524000"/>
          </a:xfrm>
        </p:spPr>
        <p:txBody>
          <a:bodyPr/>
          <a:lstStyle/>
          <a:p>
            <a:r>
              <a:rPr lang="en-US" smtClean="0"/>
              <a:t>pH and pOH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1219200"/>
            <a:ext cx="5554663" cy="6034088"/>
          </a:xfrm>
        </p:spPr>
        <p:txBody>
          <a:bodyPr/>
          <a:lstStyle/>
          <a:p>
            <a:r>
              <a:rPr lang="en-US" dirty="0" smtClean="0"/>
              <a:t>From the Kw equation we can determine that:</a:t>
            </a:r>
          </a:p>
          <a:p>
            <a:pPr>
              <a:buFontTx/>
              <a:buNone/>
            </a:pPr>
            <a:r>
              <a:rPr lang="en-US" dirty="0" smtClean="0"/>
              <a:t>		</a:t>
            </a:r>
            <a:r>
              <a:rPr lang="en-US" b="1" dirty="0" smtClean="0"/>
              <a:t>pH + </a:t>
            </a:r>
            <a:r>
              <a:rPr lang="en-US" b="1" dirty="0" err="1" smtClean="0"/>
              <a:t>pOH</a:t>
            </a:r>
            <a:r>
              <a:rPr lang="en-US" b="1" dirty="0" smtClean="0"/>
              <a:t> = 14</a:t>
            </a:r>
          </a:p>
          <a:p>
            <a:r>
              <a:rPr lang="en-US" dirty="0" smtClean="0"/>
              <a:t>If the pH of a citric acid solution is 3.7, what is the </a:t>
            </a:r>
            <a:r>
              <a:rPr lang="en-US" dirty="0" err="1" smtClean="0"/>
              <a:t>pOH</a:t>
            </a:r>
            <a:r>
              <a:rPr lang="en-US" dirty="0" smtClean="0"/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14 – 3.7 = 10.3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err="1" smtClean="0"/>
              <a:t>pOH</a:t>
            </a:r>
            <a:r>
              <a:rPr lang="en-US" dirty="0" smtClean="0"/>
              <a:t> = 10.3</a:t>
            </a:r>
          </a:p>
          <a:p>
            <a:r>
              <a:rPr lang="en-US" dirty="0" smtClean="0"/>
              <a:t>If the </a:t>
            </a:r>
            <a:r>
              <a:rPr lang="en-US" dirty="0" err="1" smtClean="0"/>
              <a:t>pOH</a:t>
            </a:r>
            <a:r>
              <a:rPr lang="en-US" dirty="0" smtClean="0"/>
              <a:t> of a solution is 6.8 what is the pH of that same solution?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14 - 6.8 = 7.2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pH = 7.2 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325563" y="8047038"/>
            <a:ext cx="34750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Acidic? Basic? Neutral? (always in terms of pH)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Ion concentration to determine acidity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172200" cy="2590800"/>
          </a:xfrm>
        </p:spPr>
        <p:txBody>
          <a:bodyPr/>
          <a:lstStyle/>
          <a:p>
            <a:r>
              <a:rPr lang="en-US" smtClean="0"/>
              <a:t>If [H</a:t>
            </a:r>
            <a:r>
              <a:rPr lang="en-US" baseline="30000" smtClean="0"/>
              <a:t>+</a:t>
            </a:r>
            <a:r>
              <a:rPr lang="en-US" smtClean="0"/>
              <a:t>] &gt; [OH</a:t>
            </a:r>
            <a:r>
              <a:rPr lang="en-US" baseline="30000" smtClean="0"/>
              <a:t>-</a:t>
            </a:r>
            <a:r>
              <a:rPr lang="en-US" smtClean="0"/>
              <a:t>]  than the resulting solution is acidic</a:t>
            </a:r>
          </a:p>
          <a:p>
            <a:r>
              <a:rPr lang="en-US" smtClean="0"/>
              <a:t> If [H</a:t>
            </a:r>
            <a:r>
              <a:rPr lang="en-US" baseline="30000" smtClean="0"/>
              <a:t>+</a:t>
            </a:r>
            <a:r>
              <a:rPr lang="en-US" smtClean="0"/>
              <a:t>] &lt; [OH</a:t>
            </a:r>
            <a:r>
              <a:rPr lang="en-US" baseline="30000" smtClean="0"/>
              <a:t>-</a:t>
            </a:r>
            <a:r>
              <a:rPr lang="en-US" smtClean="0"/>
              <a:t>]  than the resulting solution is basic</a:t>
            </a:r>
          </a:p>
          <a:p>
            <a:endParaRPr lang="en-US" smtClean="0"/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724400"/>
            <a:ext cx="5753100" cy="3443288"/>
          </a:xfrm>
        </p:spPr>
        <p:txBody>
          <a:bodyPr/>
          <a:lstStyle/>
          <a:p>
            <a:r>
              <a:rPr lang="en-US" smtClean="0"/>
              <a:t>If Coca </a:t>
            </a:r>
            <a:r>
              <a:rPr lang="en-US" dirty="0" smtClean="0"/>
              <a:t>cola has an [H</a:t>
            </a:r>
            <a:r>
              <a:rPr lang="en-US" baseline="30000" dirty="0" smtClean="0"/>
              <a:t>+</a:t>
            </a:r>
            <a:r>
              <a:rPr lang="en-US" dirty="0" smtClean="0"/>
              <a:t>] = 1.0 x 10</a:t>
            </a:r>
            <a:r>
              <a:rPr lang="en-US" baseline="30000" dirty="0" smtClean="0"/>
              <a:t>-5</a:t>
            </a:r>
            <a:r>
              <a:rPr lang="en-US" dirty="0" smtClean="0"/>
              <a:t> M, is the solution acidic, basic or neutral? What is the [OH</a:t>
            </a:r>
            <a:r>
              <a:rPr lang="en-US" baseline="30000" dirty="0" smtClean="0"/>
              <a:t>-</a:t>
            </a:r>
            <a:r>
              <a:rPr lang="en-US" dirty="0" smtClean="0"/>
              <a:t>]  of the solution?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428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500" b="1" u="sng" dirty="0" smtClean="0">
                <a:latin typeface="Times New Roman" charset="0"/>
                <a:cs typeface="Times New Roman" charset="0"/>
              </a:rPr>
              <a:t>Acid Nomenclature</a:t>
            </a:r>
            <a:r>
              <a:rPr lang="en-US" sz="3500" b="1" dirty="0" smtClean="0">
                <a:latin typeface="Times New Roman" charset="0"/>
                <a:cs typeface="Times New Roman" charset="0"/>
              </a:rPr>
              <a:t> (review)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</a:t>
            </a:r>
            <a:r>
              <a:rPr lang="en-US" sz="2600" b="1" dirty="0" smtClean="0">
                <a:latin typeface="Times New Roman" charset="0"/>
              </a:rPr>
              <a:t>A.  Binary Acid  (2 elements)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hydro____</a:t>
            </a:r>
            <a:r>
              <a:rPr lang="en-US" sz="2600" dirty="0" err="1" smtClean="0">
                <a:latin typeface="Times New Roman" charset="0"/>
              </a:rPr>
              <a:t>ic</a:t>
            </a: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</a:t>
            </a:r>
            <a:r>
              <a:rPr lang="en-US" sz="2600" dirty="0" err="1" smtClean="0">
                <a:latin typeface="Times New Roman" charset="0"/>
              </a:rPr>
              <a:t>HBr</a:t>
            </a:r>
            <a:r>
              <a:rPr lang="en-US" sz="2600" dirty="0" smtClean="0">
                <a:latin typeface="Times New Roman" charset="0"/>
              </a:rPr>
              <a:t> – </a:t>
            </a:r>
            <a:r>
              <a:rPr lang="en-US" sz="2600" dirty="0" err="1" smtClean="0">
                <a:latin typeface="Times New Roman" charset="0"/>
              </a:rPr>
              <a:t>Hydrobromic</a:t>
            </a:r>
            <a:r>
              <a:rPr lang="en-US" sz="26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</a:t>
            </a:r>
            <a:r>
              <a:rPr lang="en-US" sz="2600" dirty="0" err="1" smtClean="0">
                <a:latin typeface="Times New Roman" charset="0"/>
              </a:rPr>
              <a:t>HCl</a:t>
            </a:r>
            <a:r>
              <a:rPr lang="en-US" sz="2600" dirty="0" smtClean="0">
                <a:latin typeface="Times New Roman" charset="0"/>
              </a:rPr>
              <a:t> – Hydrochloric Acid</a:t>
            </a:r>
          </a:p>
          <a:p>
            <a:pPr eaLnBrk="1" hangingPunct="1">
              <a:buFontTx/>
              <a:buNone/>
            </a:pPr>
            <a:r>
              <a:rPr lang="en-US" sz="2600" dirty="0" smtClean="0">
                <a:latin typeface="Times New Roman" charset="0"/>
              </a:rPr>
              <a:t>		HF – Hydrofluoric Acid</a:t>
            </a: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500" dirty="0" smtClean="0">
                <a:latin typeface="Times New Roman" charset="0"/>
              </a:rPr>
              <a:t>Are these </a:t>
            </a:r>
            <a:r>
              <a:rPr lang="en-US" sz="2500" dirty="0" err="1" smtClean="0">
                <a:latin typeface="Times New Roman" charset="0"/>
              </a:rPr>
              <a:t>monoprotic</a:t>
            </a:r>
            <a:r>
              <a:rPr lang="en-US" sz="2500" dirty="0" smtClean="0">
                <a:latin typeface="Times New Roman" charset="0"/>
              </a:rPr>
              <a:t>, diprotic, or </a:t>
            </a:r>
            <a:r>
              <a:rPr lang="en-US" sz="2500" dirty="0" err="1" smtClean="0">
                <a:latin typeface="Times New Roman" charset="0"/>
              </a:rPr>
              <a:t>triprotic</a:t>
            </a:r>
            <a:r>
              <a:rPr lang="en-US" sz="2500" dirty="0" smtClean="0">
                <a:latin typeface="Times New Roman" charset="0"/>
              </a:rPr>
              <a:t> acids?</a:t>
            </a:r>
            <a:endParaRPr lang="en-US" sz="2500" dirty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sz="26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600" dirty="0">
                <a:latin typeface="Times New Roman" charset="0"/>
              </a:rPr>
              <a:t> </a:t>
            </a:r>
            <a:endParaRPr lang="en-US" sz="2600" dirty="0" smtClean="0">
              <a:latin typeface="Times New Roman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52" y="3566171"/>
            <a:ext cx="2918659" cy="29186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1513" y="274367"/>
            <a:ext cx="6217852" cy="792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latin typeface="Times New Roman" charset="0"/>
                <a:cs typeface="Times New Roman" charset="0"/>
              </a:rPr>
              <a:t>Acid Nomenclature</a:t>
            </a:r>
            <a:r>
              <a:rPr lang="en-US" sz="3200" b="1" dirty="0" smtClean="0">
                <a:latin typeface="Times New Roman" charset="0"/>
                <a:cs typeface="Times New Roman" charset="0"/>
              </a:rPr>
              <a:t> (Naming!)</a:t>
            </a:r>
          </a:p>
          <a:p>
            <a:pPr algn="ctr"/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b="1" dirty="0" smtClean="0">
                <a:latin typeface="Times New Roman" charset="0"/>
              </a:rPr>
              <a:t>B. </a:t>
            </a:r>
            <a:r>
              <a:rPr lang="en-US" sz="3000" b="1" dirty="0" err="1" smtClean="0">
                <a:latin typeface="Times New Roman" charset="0"/>
              </a:rPr>
              <a:t>Oxyacids</a:t>
            </a:r>
            <a:r>
              <a:rPr lang="en-US" sz="3000" b="1" dirty="0" smtClean="0">
                <a:latin typeface="Times New Roman" charset="0"/>
              </a:rPr>
              <a:t> or Ternary Acids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u="sng" dirty="0" smtClean="0">
                <a:latin typeface="Times New Roman" charset="0"/>
              </a:rPr>
              <a:t>Acid</a:t>
            </a:r>
            <a:r>
              <a:rPr lang="en-US" sz="3000" dirty="0" smtClean="0">
                <a:latin typeface="Times New Roman" charset="0"/>
              </a:rPr>
              <a:t>	           </a:t>
            </a:r>
            <a:r>
              <a:rPr lang="en-US" sz="3000" u="sng" dirty="0" smtClean="0">
                <a:latin typeface="Times New Roman" charset="0"/>
              </a:rPr>
              <a:t>Name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4</a:t>
            </a:r>
            <a:r>
              <a:rPr lang="en-US" sz="3000" dirty="0" smtClean="0">
                <a:latin typeface="Times New Roman" charset="0"/>
              </a:rPr>
              <a:t>	  </a:t>
            </a:r>
            <a:r>
              <a:rPr lang="en-US" sz="3000" u="sng" dirty="0" err="1" smtClean="0">
                <a:latin typeface="Times New Roman" charset="0"/>
              </a:rPr>
              <a:t>per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ic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3</a:t>
            </a:r>
            <a:r>
              <a:rPr lang="en-US" sz="3000" dirty="0" smtClean="0">
                <a:latin typeface="Times New Roman" charset="0"/>
              </a:rPr>
              <a:t>	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ic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HClO</a:t>
            </a:r>
            <a:r>
              <a:rPr lang="en-US" sz="3000" baseline="-25000" dirty="0" smtClean="0">
                <a:latin typeface="Times New Roman" charset="0"/>
              </a:rPr>
              <a:t>2</a:t>
            </a:r>
            <a:r>
              <a:rPr lang="en-US" sz="3000" dirty="0" smtClean="0">
                <a:latin typeface="Times New Roman" charset="0"/>
              </a:rPr>
              <a:t>	       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ous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dirty="0" err="1" smtClean="0">
                <a:latin typeface="Times New Roman" charset="0"/>
              </a:rPr>
              <a:t>HClO</a:t>
            </a:r>
            <a:r>
              <a:rPr lang="en-US" sz="3000" dirty="0" smtClean="0">
                <a:latin typeface="Times New Roman" charset="0"/>
              </a:rPr>
              <a:t>	  	</a:t>
            </a:r>
            <a:r>
              <a:rPr lang="en-US" sz="3000" u="sng" dirty="0" err="1" smtClean="0">
                <a:latin typeface="Times New Roman" charset="0"/>
              </a:rPr>
              <a:t>hypo</a:t>
            </a:r>
            <a:r>
              <a:rPr lang="en-US" sz="3000" dirty="0" err="1" smtClean="0">
                <a:latin typeface="Times New Roman" charset="0"/>
              </a:rPr>
              <a:t>chlor</a:t>
            </a:r>
            <a:r>
              <a:rPr lang="en-US" sz="3000" u="sng" dirty="0" err="1" smtClean="0">
                <a:solidFill>
                  <a:srgbClr val="3333CC"/>
                </a:solidFill>
                <a:latin typeface="Times New Roman" charset="0"/>
              </a:rPr>
              <a:t>ous</a:t>
            </a:r>
            <a:r>
              <a:rPr lang="en-US" sz="3000" dirty="0" smtClean="0">
                <a:latin typeface="Times New Roman" charset="0"/>
              </a:rPr>
              <a:t> acid</a:t>
            </a:r>
          </a:p>
          <a:p>
            <a:pPr eaLnBrk="1" hangingPunct="1">
              <a:buFontTx/>
              <a:buNone/>
            </a:pP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u="sng" dirty="0" smtClean="0">
                <a:latin typeface="Times New Roman" charset="0"/>
              </a:rPr>
              <a:t>Ion</a:t>
            </a:r>
            <a:r>
              <a:rPr lang="en-US" sz="3000" dirty="0" smtClean="0">
                <a:latin typeface="Times New Roman" charset="0"/>
              </a:rPr>
              <a:t>	           </a:t>
            </a:r>
            <a:r>
              <a:rPr lang="en-US" sz="3000" u="sng" dirty="0" smtClean="0">
                <a:latin typeface="Times New Roman" charset="0"/>
              </a:rPr>
              <a:t>Name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4 </a:t>
            </a:r>
            <a:r>
              <a:rPr lang="en-US" sz="3000" baseline="30000" dirty="0" smtClean="0">
                <a:latin typeface="Times New Roman" charset="0"/>
              </a:rPr>
              <a:t>– </a:t>
            </a:r>
            <a:r>
              <a:rPr lang="en-US" sz="3000" dirty="0" smtClean="0">
                <a:latin typeface="Times New Roman" charset="0"/>
              </a:rPr>
              <a:t>	     </a:t>
            </a:r>
            <a:r>
              <a:rPr lang="en-US" sz="3000" u="sng" dirty="0" smtClean="0">
                <a:latin typeface="Times New Roman" charset="0"/>
              </a:rPr>
              <a:t>per</a:t>
            </a:r>
            <a:r>
              <a:rPr lang="en-US" sz="3000" dirty="0" smtClean="0">
                <a:latin typeface="Times New Roman" charset="0"/>
              </a:rPr>
              <a:t>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ate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3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 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ate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ClO</a:t>
            </a:r>
            <a:r>
              <a:rPr lang="en-US" sz="3000" baseline="-25000" dirty="0" smtClean="0">
                <a:latin typeface="Times New Roman" charset="0"/>
              </a:rPr>
              <a:t>2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        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ite</a:t>
            </a: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</a:t>
            </a:r>
            <a:r>
              <a:rPr lang="en-US" sz="3000" dirty="0" err="1" smtClean="0">
                <a:latin typeface="Times New Roman" charset="0"/>
              </a:rPr>
              <a:t>ClO</a:t>
            </a:r>
            <a:r>
              <a:rPr lang="en-US" sz="3000" dirty="0" smtClean="0">
                <a:latin typeface="Times New Roman" charset="0"/>
              </a:rPr>
              <a:t> </a:t>
            </a:r>
            <a:r>
              <a:rPr lang="en-US" sz="3000" baseline="30000" dirty="0" smtClean="0">
                <a:latin typeface="Times New Roman" charset="0"/>
              </a:rPr>
              <a:t>–</a:t>
            </a:r>
            <a:r>
              <a:rPr lang="en-US" sz="3000" dirty="0" smtClean="0">
                <a:latin typeface="Times New Roman" charset="0"/>
              </a:rPr>
              <a:t> 	  </a:t>
            </a:r>
            <a:r>
              <a:rPr lang="en-US" sz="3000" u="sng" dirty="0" smtClean="0">
                <a:latin typeface="Times New Roman" charset="0"/>
              </a:rPr>
              <a:t>hypo</a:t>
            </a:r>
            <a:r>
              <a:rPr lang="en-US" sz="3000" dirty="0" smtClean="0">
                <a:latin typeface="Times New Roman" charset="0"/>
              </a:rPr>
              <a:t>chlor</a:t>
            </a:r>
            <a:r>
              <a:rPr lang="en-US" sz="3000" u="sng" dirty="0" smtClean="0">
                <a:solidFill>
                  <a:srgbClr val="3333CC"/>
                </a:solidFill>
                <a:latin typeface="Times New Roman" charset="0"/>
              </a:rPr>
              <a:t>ite</a:t>
            </a:r>
            <a:r>
              <a:rPr lang="en-US" sz="3000" dirty="0" smtClean="0">
                <a:latin typeface="Times New Roman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sz="3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dirty="0" smtClean="0">
                <a:latin typeface="Times New Roman" charset="0"/>
              </a:rPr>
              <a:t>		</a:t>
            </a: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Note:  ate  =&gt; 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ic</a:t>
            </a:r>
            <a:endParaRPr lang="en-US" sz="3000" b="1" dirty="0" smtClean="0">
              <a:solidFill>
                <a:srgbClr val="CC0000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          		  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ite</a:t>
            </a:r>
            <a:r>
              <a:rPr lang="en-US" sz="3000" b="1" dirty="0" smtClean="0">
                <a:solidFill>
                  <a:srgbClr val="CC0000"/>
                </a:solidFill>
                <a:latin typeface="Times New Roman" charset="0"/>
              </a:rPr>
              <a:t> =&gt; </a:t>
            </a:r>
            <a:r>
              <a:rPr lang="en-US" sz="3000" b="1" dirty="0" err="1" smtClean="0">
                <a:solidFill>
                  <a:srgbClr val="CC0000"/>
                </a:solidFill>
                <a:latin typeface="Times New Roman" charset="0"/>
              </a:rPr>
              <a:t>ous</a:t>
            </a:r>
            <a:endParaRPr lang="en-US" sz="3000" b="1" dirty="0" smtClean="0">
              <a:solidFill>
                <a:srgbClr val="CC0000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38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r>
              <a:rPr lang="en-US" sz="4800" dirty="0" smtClean="0"/>
              <a:t>p. 593-604</a:t>
            </a:r>
          </a:p>
          <a:p>
            <a:r>
              <a:rPr lang="en-US" sz="4800" dirty="0" smtClean="0"/>
              <a:t>#3-6, 7a, 8-10, 18, 20, 21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58098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p.613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8708" y="1847819"/>
            <a:ext cx="5646392" cy="6276975"/>
          </a:xfrm>
        </p:spPr>
        <p:txBody>
          <a:bodyPr/>
          <a:lstStyle/>
          <a:p>
            <a:r>
              <a:rPr lang="en-US" dirty="0" smtClean="0"/>
              <a:t>What is titration?</a:t>
            </a:r>
          </a:p>
          <a:p>
            <a:r>
              <a:rPr lang="en-US" dirty="0" smtClean="0"/>
              <a:t>What is the end point?</a:t>
            </a:r>
          </a:p>
          <a:p>
            <a:r>
              <a:rPr lang="en-US" dirty="0" smtClean="0"/>
              <a:t>What is the equivalence point?</a:t>
            </a:r>
          </a:p>
          <a:p>
            <a:r>
              <a:rPr lang="en-US" dirty="0" smtClean="0"/>
              <a:t>Why is the endpoint significant in terms of your procedure for a lab?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4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smtClean="0"/>
              <a:t>Calculating the Molarity of an Acid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96" y="2133600"/>
            <a:ext cx="6583608" cy="6034088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smtClean="0"/>
              <a:t>Neutralization Reaction (</a:t>
            </a:r>
            <a:r>
              <a:rPr lang="en-US" sz="2800" dirty="0" err="1" smtClean="0"/>
              <a:t>Monoprotic</a:t>
            </a:r>
            <a:r>
              <a:rPr lang="en-US" sz="2800" dirty="0" smtClean="0"/>
              <a:t>)</a:t>
            </a:r>
          </a:p>
          <a:p>
            <a:pPr eaLnBrk="1" hangingPunct="1"/>
            <a:r>
              <a:rPr lang="en-US" sz="2800" dirty="0" smtClean="0"/>
              <a:t>Acids and bases produce salt and water</a:t>
            </a:r>
          </a:p>
          <a:p>
            <a:pPr lvl="1" eaLnBrk="1" hangingPunct="1">
              <a:buFontTx/>
              <a:buNone/>
            </a:pPr>
            <a:r>
              <a:rPr lang="en-US" dirty="0" err="1" smtClean="0"/>
              <a:t>HCl</a:t>
            </a:r>
            <a:r>
              <a:rPr lang="en-US" dirty="0" smtClean="0"/>
              <a:t> + </a:t>
            </a:r>
            <a:r>
              <a:rPr lang="en-US" dirty="0" err="1" smtClean="0"/>
              <a:t>NaOH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 </a:t>
            </a:r>
            <a:r>
              <a:rPr lang="en-US" dirty="0" err="1" smtClean="0">
                <a:sym typeface="Symbol" charset="2"/>
              </a:rPr>
              <a:t>NaCl</a:t>
            </a:r>
            <a:r>
              <a:rPr lang="en-US" dirty="0" smtClean="0">
                <a:sym typeface="Symbol" charset="2"/>
              </a:rPr>
              <a:t> + H</a:t>
            </a:r>
            <a:r>
              <a:rPr lang="en-US" baseline="-25000" dirty="0" smtClean="0">
                <a:sym typeface="Symbol" charset="2"/>
              </a:rPr>
              <a:t>2</a:t>
            </a:r>
            <a:r>
              <a:rPr lang="en-US" dirty="0" smtClean="0">
                <a:sym typeface="Symbol" charset="2"/>
              </a:rPr>
              <a:t>O</a:t>
            </a:r>
            <a:endParaRPr lang="en-US" dirty="0" smtClean="0"/>
          </a:p>
          <a:p>
            <a:r>
              <a:rPr lang="en-US" sz="2800" b="1" dirty="0" smtClean="0"/>
              <a:t>Same as before!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(#H</a:t>
            </a:r>
            <a:r>
              <a:rPr lang="en-US" b="1" baseline="30000" dirty="0" smtClean="0">
                <a:solidFill>
                  <a:srgbClr val="FF0000"/>
                </a:solidFill>
              </a:rPr>
              <a:t>+</a:t>
            </a:r>
            <a:r>
              <a:rPr lang="en-US" b="1" dirty="0" smtClean="0">
                <a:solidFill>
                  <a:srgbClr val="FF0000"/>
                </a:solidFill>
              </a:rPr>
              <a:t>) x M</a:t>
            </a:r>
            <a:r>
              <a:rPr lang="en-US" b="1" baseline="-25000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en-US" b="1" dirty="0" err="1" smtClean="0">
                <a:solidFill>
                  <a:srgbClr val="FF0000"/>
                </a:solidFill>
              </a:rPr>
              <a:t>V</a:t>
            </a:r>
            <a:r>
              <a:rPr lang="en-US" b="1" baseline="-25000" dirty="0" err="1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=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b="1" baseline="-25000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en-US" b="1" dirty="0" err="1" smtClean="0">
                <a:solidFill>
                  <a:srgbClr val="FF0000"/>
                </a:solidFill>
              </a:rPr>
              <a:t>V</a:t>
            </a:r>
            <a:r>
              <a:rPr lang="en-US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 (#OH</a:t>
            </a:r>
            <a:r>
              <a:rPr lang="en-US" b="1" baseline="30000" dirty="0" smtClean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) </a:t>
            </a:r>
            <a:endParaRPr lang="en-US" b="1" baseline="-25000" dirty="0" smtClean="0">
              <a:solidFill>
                <a:srgbClr val="FF0000"/>
              </a:solidFill>
            </a:endParaRPr>
          </a:p>
          <a:p>
            <a:r>
              <a:rPr lang="en-US" sz="2800" dirty="0" smtClean="0"/>
              <a:t>15mL of </a:t>
            </a:r>
            <a:r>
              <a:rPr lang="en-US" sz="2800" dirty="0" err="1" smtClean="0"/>
              <a:t>HCl</a:t>
            </a:r>
            <a:r>
              <a:rPr lang="en-US" sz="2800" dirty="0" smtClean="0"/>
              <a:t> </a:t>
            </a:r>
            <a:r>
              <a:rPr lang="en-US" sz="2800" dirty="0" smtClean="0"/>
              <a:t>is mixed with 10mL of </a:t>
            </a:r>
            <a:r>
              <a:rPr lang="en-US" sz="2800" dirty="0" smtClean="0"/>
              <a:t>Ba(OH)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/>
              <a:t>which has a molarity of 3.0 M and completely neutralized. What is the molarity of the acid solution?</a:t>
            </a:r>
          </a:p>
          <a:p>
            <a:r>
              <a:rPr lang="en-US" sz="2800" dirty="0" smtClean="0"/>
              <a:t>(1) x M</a:t>
            </a:r>
            <a:r>
              <a:rPr lang="en-US" sz="2800" b="1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 smtClean="0"/>
              <a:t>x 15mL = 10mL x </a:t>
            </a:r>
            <a:r>
              <a:rPr lang="en-US" sz="2800" dirty="0" smtClean="0"/>
              <a:t>3.0M x (2)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M</a:t>
            </a:r>
            <a:r>
              <a:rPr lang="en-US" sz="2800" b="1" baseline="-25000" dirty="0" smtClean="0"/>
              <a:t>1</a:t>
            </a:r>
            <a:r>
              <a:rPr lang="en-US" sz="2800" dirty="0" smtClean="0"/>
              <a:t> = </a:t>
            </a:r>
            <a:r>
              <a:rPr lang="en-US" sz="2800" dirty="0" smtClean="0"/>
              <a:t>4.0M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Titration Practice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6172200" cy="6034088"/>
          </a:xfrm>
        </p:spPr>
        <p:txBody>
          <a:bodyPr/>
          <a:lstStyle/>
          <a:p>
            <a:r>
              <a:rPr lang="en-US" dirty="0" smtClean="0"/>
              <a:t>p.616-625</a:t>
            </a:r>
          </a:p>
          <a:p>
            <a:r>
              <a:rPr lang="en-US" dirty="0" smtClean="0"/>
              <a:t>#32-35 &amp; 65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845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730605"/>
          </a:xfrm>
        </p:spPr>
        <p:txBody>
          <a:bodyPr/>
          <a:lstStyle/>
          <a:p>
            <a:r>
              <a:rPr lang="en-US" dirty="0" smtClean="0"/>
              <a:t>Lab Prep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1280196"/>
            <a:ext cx="6172200" cy="688749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Titration Problem</a:t>
            </a:r>
            <a:r>
              <a:rPr lang="en-US" dirty="0" smtClean="0"/>
              <a:t>:</a:t>
            </a:r>
            <a:endParaRPr lang="en-US" dirty="0"/>
          </a:p>
          <a:p>
            <a:pPr marL="0" indent="0">
              <a:buNone/>
            </a:pPr>
            <a:r>
              <a:rPr lang="en-US" sz="2200" dirty="0"/>
              <a:t>A student performs a titration using 0.117 M </a:t>
            </a:r>
            <a:r>
              <a:rPr lang="en-US" sz="2200" dirty="0" err="1"/>
              <a:t>HCl</a:t>
            </a:r>
            <a:r>
              <a:rPr lang="en-US" sz="2200" dirty="0"/>
              <a:t>.  The initial reading on the acid </a:t>
            </a:r>
            <a:r>
              <a:rPr lang="en-US" sz="2200" dirty="0" err="1"/>
              <a:t>buret</a:t>
            </a:r>
            <a:r>
              <a:rPr lang="en-US" sz="2200" dirty="0"/>
              <a:t> is 3.12 mL and the final reading is 18.65 </a:t>
            </a:r>
            <a:r>
              <a:rPr lang="en-US" sz="2200" dirty="0" err="1"/>
              <a:t>mL.</a:t>
            </a:r>
            <a:r>
              <a:rPr lang="en-US" sz="2200" dirty="0"/>
              <a:t>  The initial reading on the base </a:t>
            </a:r>
            <a:r>
              <a:rPr lang="en-US" sz="2200" dirty="0" err="1"/>
              <a:t>buret</a:t>
            </a:r>
            <a:r>
              <a:rPr lang="en-US" sz="2200" dirty="0"/>
              <a:t> is 10.60 mL and final reading is 24.90 </a:t>
            </a:r>
            <a:r>
              <a:rPr lang="en-US" sz="2200" dirty="0" err="1"/>
              <a:t>mL.</a:t>
            </a:r>
            <a:r>
              <a:rPr lang="en-US" sz="2200" dirty="0"/>
              <a:t>  </a:t>
            </a:r>
            <a:r>
              <a:rPr lang="en-US" sz="2200" i="1" dirty="0"/>
              <a:t>What is the molarity of the sodium hydroxide?</a:t>
            </a:r>
          </a:p>
          <a:p>
            <a:pPr marL="0" indent="0">
              <a:buNone/>
            </a:pPr>
            <a:r>
              <a:rPr lang="en-US" dirty="0"/>
              <a:t> 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Acid    0.117 M </a:t>
            </a:r>
            <a:r>
              <a:rPr lang="en-US" sz="2000" dirty="0" err="1"/>
              <a:t>HCl</a:t>
            </a:r>
            <a:r>
              <a:rPr lang="en-US" sz="2000" dirty="0"/>
              <a:t>   		Base  ______  M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   ________  </a:t>
            </a:r>
            <a:r>
              <a:rPr lang="en-US" sz="2000" dirty="0" err="1" smtClean="0"/>
              <a:t>Vf</a:t>
            </a:r>
            <a:r>
              <a:rPr lang="en-US" sz="2000" dirty="0"/>
              <a:t>			_______   </a:t>
            </a:r>
            <a:r>
              <a:rPr lang="en-US" sz="2000" dirty="0" err="1" smtClean="0"/>
              <a:t>Vf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 - ________ </a:t>
            </a:r>
            <a:r>
              <a:rPr lang="en-US" sz="2000" dirty="0" smtClean="0"/>
              <a:t>Vi</a:t>
            </a:r>
            <a:r>
              <a:rPr lang="en-US" sz="2000" dirty="0"/>
              <a:t>			-  ______   </a:t>
            </a:r>
            <a:r>
              <a:rPr lang="en-US" sz="2000" dirty="0" smtClean="0"/>
              <a:t>Vi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-------------------			---------------------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     _______ mL acid		______ mL base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1534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42900" y="93663"/>
            <a:ext cx="6172200" cy="1066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Acids, Bases, &amp; Salts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13809" y="823001"/>
            <a:ext cx="6515100" cy="7708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Electrolytes – conduct an electric current </a:t>
            </a:r>
          </a:p>
          <a:p>
            <a:pPr eaLnBrk="1" hangingPunct="1">
              <a:buFontTx/>
              <a:buNone/>
            </a:pPr>
            <a:endParaRPr lang="en-US" sz="2400" u="sng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u="sng" dirty="0" smtClean="0">
                <a:latin typeface="Times New Roman" charset="0"/>
              </a:rPr>
              <a:t>Three Theories of Acids &amp; Bases</a:t>
            </a:r>
          </a:p>
          <a:p>
            <a:pPr eaLnBrk="1" hangingPunct="1">
              <a:buFontTx/>
              <a:buNone/>
            </a:pPr>
            <a:r>
              <a:rPr lang="en-US" sz="2400" b="1" u="sng" dirty="0" smtClean="0">
                <a:latin typeface="Times New Roman" charset="0"/>
              </a:rPr>
              <a:t>**KNOW THESE 3**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Arrhenius Theory</a:t>
            </a:r>
            <a:r>
              <a:rPr lang="en-US" sz="2400" dirty="0" smtClean="0">
                <a:latin typeface="Times New Roman" charset="0"/>
              </a:rPr>
              <a:t> – (only in H</a:t>
            </a:r>
            <a:r>
              <a:rPr lang="en-US" sz="2400" baseline="-25000" dirty="0" smtClean="0">
                <a:latin typeface="Times New Roman" charset="0"/>
              </a:rPr>
              <a:t>2</a:t>
            </a:r>
            <a:r>
              <a:rPr lang="en-US" sz="2400" dirty="0" smtClean="0">
                <a:latin typeface="Times New Roman" charset="0"/>
              </a:rPr>
              <a:t>O)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produce H</a:t>
            </a:r>
            <a:r>
              <a:rPr lang="en-US" sz="2000" baseline="30000" dirty="0" smtClean="0"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 in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sz="1800" dirty="0" smtClean="0">
                <a:latin typeface="Times New Roman" charset="0"/>
              </a:rPr>
              <a:t>	</a:t>
            </a:r>
            <a:r>
              <a:rPr lang="en-US" sz="1800" dirty="0" err="1" smtClean="0">
                <a:latin typeface="Times New Roman" charset="0"/>
              </a:rPr>
              <a:t>HCl</a:t>
            </a:r>
            <a:r>
              <a:rPr lang="en-US" sz="1800" dirty="0" smtClean="0">
                <a:latin typeface="Times New Roman" charset="0"/>
              </a:rPr>
              <a:t>  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1800" dirty="0" err="1" smtClean="0">
                <a:latin typeface="Times New Roman" charset="0"/>
                <a:cs typeface="Times New Roman" charset="0"/>
              </a:rPr>
              <a:t>Cl</a:t>
            </a:r>
            <a:r>
              <a:rPr lang="en-US" sz="1800" baseline="30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1800" baseline="30000" dirty="0" smtClean="0">
                <a:latin typeface="Times New Roman" charset="0"/>
              </a:rPr>
              <a:t>–</a:t>
            </a:r>
            <a:r>
              <a:rPr lang="en-US" sz="1800" dirty="0" smtClean="0">
                <a:latin typeface="Times New Roman" charset="0"/>
              </a:rPr>
              <a:t>      (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+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 actually H</a:t>
            </a:r>
            <a:r>
              <a:rPr lang="en-US" sz="1800" baseline="-25000" dirty="0" smtClean="0">
                <a:solidFill>
                  <a:srgbClr val="3333CC"/>
                </a:solidFill>
                <a:latin typeface="Times New Roman" charset="0"/>
              </a:rPr>
              <a:t>3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O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+</a:t>
            </a:r>
            <a:r>
              <a:rPr lang="en-US" sz="1800" dirty="0" smtClean="0">
                <a:latin typeface="Times New Roman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produce OH</a:t>
            </a:r>
            <a:r>
              <a:rPr lang="en-US" sz="2000" baseline="30000" dirty="0" smtClean="0">
                <a:latin typeface="Times New Roman" charset="0"/>
              </a:rPr>
              <a:t> –</a:t>
            </a:r>
            <a:r>
              <a:rPr lang="en-US" sz="2000" dirty="0" smtClean="0">
                <a:latin typeface="Times New Roman" charset="0"/>
              </a:rPr>
              <a:t> in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Times New Roman" charset="0"/>
              </a:rPr>
              <a:t>	</a:t>
            </a:r>
            <a:r>
              <a:rPr lang="en-US" sz="1800" dirty="0" err="1" smtClean="0">
                <a:latin typeface="Times New Roman" charset="0"/>
              </a:rPr>
              <a:t>NaOH</a:t>
            </a:r>
            <a:r>
              <a:rPr lang="en-US" sz="1800" dirty="0" smtClean="0">
                <a:latin typeface="Times New Roman" charset="0"/>
              </a:rPr>
              <a:t>  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→  Na</a:t>
            </a:r>
            <a:r>
              <a:rPr lang="en-US" sz="18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18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OH </a:t>
            </a:r>
            <a:r>
              <a:rPr lang="en-US" sz="1800" baseline="30000" dirty="0" smtClean="0">
                <a:solidFill>
                  <a:srgbClr val="3333CC"/>
                </a:solidFill>
                <a:latin typeface="Times New Roman" charset="0"/>
              </a:rPr>
              <a:t>–</a:t>
            </a:r>
            <a:r>
              <a:rPr lang="en-US" sz="1800" dirty="0" smtClean="0">
                <a:solidFill>
                  <a:srgbClr val="3333CC"/>
                </a:solidFill>
                <a:latin typeface="Times New Roman" charset="0"/>
              </a:rPr>
              <a:t> </a:t>
            </a:r>
          </a:p>
          <a:p>
            <a:pPr lvl="2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srgbClr val="3333CC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b="1" dirty="0" err="1" smtClean="0">
                <a:solidFill>
                  <a:srgbClr val="CC0000"/>
                </a:solidFill>
                <a:latin typeface="Times New Roman" charset="0"/>
              </a:rPr>
              <a:t>Br</a:t>
            </a:r>
            <a:r>
              <a:rPr lang="en-US" altLang="zh-CN" sz="2400" b="1" dirty="0" err="1" smtClean="0">
                <a:solidFill>
                  <a:srgbClr val="CC0000"/>
                </a:solidFill>
                <a:latin typeface="Times New Roman" charset="0"/>
                <a:ea typeface="宋体" charset="-122"/>
              </a:rPr>
              <a:t>ø</a:t>
            </a:r>
            <a:r>
              <a:rPr lang="en-US" sz="2400" b="1" dirty="0" err="1" smtClean="0">
                <a:solidFill>
                  <a:srgbClr val="CC0000"/>
                </a:solidFill>
                <a:latin typeface="Times New Roman" charset="0"/>
              </a:rPr>
              <a:t>nsted</a:t>
            </a:r>
            <a:r>
              <a:rPr lang="en-US" sz="2400" b="1" dirty="0" smtClean="0">
                <a:solidFill>
                  <a:srgbClr val="CC0000"/>
                </a:solidFill>
                <a:latin typeface="Times New Roman" charset="0"/>
              </a:rPr>
              <a:t>-Lowry Theory</a:t>
            </a:r>
            <a:r>
              <a:rPr lang="en-US" sz="2400" b="1" dirty="0" smtClean="0">
                <a:latin typeface="Times New Roman" charset="0"/>
              </a:rPr>
              <a:t> </a:t>
            </a:r>
            <a:r>
              <a:rPr lang="en-US" sz="2400" dirty="0" smtClean="0">
                <a:latin typeface="Times New Roman" charset="0"/>
              </a:rPr>
              <a:t>–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substance that donates a proton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substance that accepts a proton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NH</a:t>
            </a:r>
            <a:r>
              <a:rPr lang="en-US" sz="2000" baseline="-25000" dirty="0" smtClean="0">
                <a:latin typeface="Times New Roman" charset="0"/>
              </a:rPr>
              <a:t>3</a:t>
            </a:r>
            <a:r>
              <a:rPr lang="en-US" sz="2000" dirty="0" smtClean="0">
                <a:latin typeface="Times New Roman" charset="0"/>
              </a:rPr>
              <a:t>  +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N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4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OH</a:t>
            </a:r>
            <a:r>
              <a:rPr lang="en-US" sz="2000" baseline="30000" dirty="0" smtClean="0"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     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CC"/>
                </a:solidFill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(base)       (acid)           (H+)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Lewis Theory</a:t>
            </a:r>
            <a:r>
              <a:rPr lang="en-US" sz="2400" dirty="0" smtClean="0">
                <a:latin typeface="Times New Roman" charset="0"/>
              </a:rPr>
              <a:t> – 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Acids:  electron pair acceptor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Bases:  electron pair donor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H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  +  </a:t>
            </a:r>
            <a:r>
              <a:rPr lang="en-US" sz="2000" b="1" baseline="30000" dirty="0" smtClean="0">
                <a:solidFill>
                  <a:srgbClr val="3366FF"/>
                </a:solidFill>
                <a:latin typeface="Times New Roman" charset="0"/>
              </a:rPr>
              <a:t>–</a:t>
            </a:r>
            <a:r>
              <a:rPr lang="en-US" sz="2000" b="1" dirty="0" smtClean="0">
                <a:latin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OH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O</a:t>
            </a:r>
            <a:endParaRPr lang="en-US" sz="2000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CC"/>
                </a:solidFill>
                <a:latin typeface="Times New Roman" charset="0"/>
              </a:rPr>
              <a:t>           </a:t>
            </a:r>
            <a:r>
              <a:rPr lang="en-US" sz="2400" baseline="30000" dirty="0" smtClean="0">
                <a:latin typeface="Times New Roman" charset="0"/>
              </a:rPr>
              <a:t>(acid)     (base)           </a:t>
            </a:r>
          </a:p>
          <a:p>
            <a:pPr lvl="1" eaLnBrk="1" hangingPunct="1">
              <a:buFontTx/>
              <a:buNone/>
            </a:pPr>
            <a:endParaRPr lang="en-US" sz="2400" baseline="3000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342900" y="93663"/>
            <a:ext cx="6172200" cy="1066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latin typeface="Times New Roman" charset="0"/>
              </a:rPr>
              <a:t>Acids, Bases, &amp; Salts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13809" y="823001"/>
            <a:ext cx="6515100" cy="77089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u="sng" dirty="0" smtClean="0">
                <a:latin typeface="Times New Roman" charset="0"/>
              </a:rPr>
              <a:t>Conjugate acid base pairs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(based on the </a:t>
            </a:r>
            <a:r>
              <a:rPr lang="en-US" sz="2000" b="1" dirty="0" err="1">
                <a:solidFill>
                  <a:srgbClr val="CC0000"/>
                </a:solidFill>
                <a:latin typeface="Times New Roman" charset="0"/>
              </a:rPr>
              <a:t>Br</a:t>
            </a:r>
            <a:r>
              <a:rPr lang="en-US" altLang="zh-CN" sz="2000" b="1" dirty="0" err="1">
                <a:solidFill>
                  <a:srgbClr val="CC0000"/>
                </a:solidFill>
                <a:latin typeface="Times New Roman" charset="0"/>
                <a:ea typeface="宋体" charset="-122"/>
              </a:rPr>
              <a:t>ø</a:t>
            </a:r>
            <a:r>
              <a:rPr lang="en-US" sz="2000" b="1" dirty="0" err="1">
                <a:solidFill>
                  <a:srgbClr val="CC0000"/>
                </a:solidFill>
                <a:latin typeface="Times New Roman" charset="0"/>
              </a:rPr>
              <a:t>nsted</a:t>
            </a:r>
            <a:r>
              <a:rPr lang="en-US" sz="2000" b="1" dirty="0">
                <a:solidFill>
                  <a:srgbClr val="CC0000"/>
                </a:solidFill>
                <a:latin typeface="Times New Roman" charset="0"/>
              </a:rPr>
              <a:t>-Lowry </a:t>
            </a:r>
            <a:r>
              <a:rPr lang="en-US" sz="2000" b="1" dirty="0" smtClean="0">
                <a:solidFill>
                  <a:srgbClr val="CC0000"/>
                </a:solidFill>
                <a:latin typeface="Times New Roman" charset="0"/>
              </a:rPr>
              <a:t>Theory</a:t>
            </a:r>
            <a:r>
              <a:rPr lang="en-US" sz="2000" b="1" dirty="0" smtClean="0">
                <a:latin typeface="Times New Roman" charset="0"/>
              </a:rPr>
              <a:t>)</a:t>
            </a:r>
            <a:endParaRPr lang="en-US" sz="2000" b="1" u="sng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Conjugate Acid-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charset="0"/>
              </a:rPr>
              <a:t>The particle formed when a base gains a hydrogen ion</a:t>
            </a:r>
            <a:endParaRPr lang="en-US" sz="20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Conjugate Base- 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charset="0"/>
              </a:rPr>
              <a:t>The particle that remains when an acid has donated a hydrogen ion</a:t>
            </a:r>
          </a:p>
          <a:p>
            <a:pPr eaLnBrk="1" hangingPunct="1">
              <a:buFontTx/>
              <a:buNone/>
            </a:pPr>
            <a:endParaRPr lang="en-US" sz="2000" dirty="0" smtClean="0">
              <a:latin typeface="Times New Roman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latin typeface="Times New Roman" charset="0"/>
              </a:rPr>
              <a:t>  </a:t>
            </a:r>
            <a:r>
              <a:rPr lang="en-US" dirty="0" smtClean="0">
                <a:latin typeface="Times New Roman" charset="0"/>
              </a:rPr>
              <a:t>   </a:t>
            </a:r>
            <a:r>
              <a:rPr lang="en-US" sz="3200" dirty="0" smtClean="0">
                <a:latin typeface="Times New Roman" charset="0"/>
              </a:rPr>
              <a:t>NH</a:t>
            </a:r>
            <a:r>
              <a:rPr lang="en-US" sz="3200" baseline="-25000" dirty="0" smtClean="0">
                <a:latin typeface="Times New Roman" charset="0"/>
              </a:rPr>
              <a:t>3</a:t>
            </a:r>
            <a:r>
              <a:rPr lang="en-US" sz="3200" dirty="0" smtClean="0">
                <a:latin typeface="Times New Roman" charset="0"/>
              </a:rPr>
              <a:t>  +  </a:t>
            </a:r>
            <a:r>
              <a:rPr lang="en-US" sz="32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3200" baseline="-25000" dirty="0" smtClean="0">
                <a:latin typeface="Times New Roman" charset="0"/>
              </a:rPr>
              <a:t>2</a:t>
            </a:r>
            <a:r>
              <a:rPr lang="en-US" sz="3200" dirty="0" smtClean="0">
                <a:latin typeface="Times New Roman" charset="0"/>
              </a:rPr>
              <a:t>O  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→  N</a:t>
            </a:r>
            <a:r>
              <a:rPr lang="en-US" sz="32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3200" baseline="-25000" dirty="0" smtClean="0">
                <a:latin typeface="Times New Roman" charset="0"/>
                <a:cs typeface="Times New Roman" charset="0"/>
              </a:rPr>
              <a:t>4</a:t>
            </a:r>
            <a:r>
              <a:rPr lang="en-US" sz="32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  +  OH</a:t>
            </a:r>
            <a:r>
              <a:rPr lang="en-US" sz="3200" baseline="30000" dirty="0" smtClean="0">
                <a:latin typeface="Times New Roman" charset="0"/>
              </a:rPr>
              <a:t>–</a:t>
            </a:r>
            <a:r>
              <a:rPr lang="en-US" sz="3200" dirty="0" smtClean="0">
                <a:latin typeface="Times New Roman" charset="0"/>
              </a:rPr>
              <a:t>      </a:t>
            </a:r>
            <a:endParaRPr lang="en-US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en-US" sz="3200" dirty="0" smtClean="0">
                <a:solidFill>
                  <a:srgbClr val="3333CC"/>
                </a:solidFill>
                <a:latin typeface="Times New Roman" charset="0"/>
              </a:rPr>
              <a:t>   </a:t>
            </a:r>
            <a:r>
              <a:rPr lang="en-US" sz="3200" dirty="0" smtClean="0">
                <a:solidFill>
                  <a:srgbClr val="3333CC"/>
                </a:solidFill>
                <a:latin typeface="Times New Roman" charset="0"/>
              </a:rPr>
              <a:t> </a:t>
            </a:r>
            <a:r>
              <a:rPr lang="en-US" sz="3200" baseline="30000" dirty="0">
                <a:latin typeface="Times New Roman" charset="0"/>
              </a:rPr>
              <a:t> </a:t>
            </a:r>
            <a:r>
              <a:rPr lang="en-US" sz="3200" baseline="30000" dirty="0" smtClean="0">
                <a:latin typeface="Times New Roman" charset="0"/>
              </a:rPr>
              <a:t>base       </a:t>
            </a:r>
            <a:r>
              <a:rPr lang="en-US" sz="3200" baseline="30000" dirty="0" smtClean="0">
                <a:latin typeface="Times New Roman" charset="0"/>
              </a:rPr>
              <a:t> </a:t>
            </a:r>
            <a:r>
              <a:rPr lang="en-US" sz="3200" baseline="30000" dirty="0" smtClean="0">
                <a:latin typeface="Times New Roman" charset="0"/>
              </a:rPr>
              <a:t>acid </a:t>
            </a:r>
          </a:p>
          <a:p>
            <a:pPr lvl="1" eaLnBrk="1" hangingPunct="1">
              <a:buFontTx/>
              <a:buNone/>
            </a:pPr>
            <a:endParaRPr lang="en-US" sz="2400" baseline="30000" dirty="0">
              <a:solidFill>
                <a:srgbClr val="CC0000"/>
              </a:solidFill>
              <a:latin typeface="Times New Roman" charset="0"/>
            </a:endParaRPr>
          </a:p>
          <a:p>
            <a:pPr lvl="1" eaLnBrk="1" hangingPunct="1">
              <a:buFontTx/>
              <a:buNone/>
            </a:pPr>
            <a:endParaRPr lang="en-US" sz="2000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endParaRPr lang="en-US" sz="2000" dirty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en-US" sz="3200" dirty="0" smtClean="0">
                <a:latin typeface="Times New Roman" charset="0"/>
              </a:rPr>
              <a:t>     </a:t>
            </a:r>
            <a:r>
              <a:rPr lang="en-US" sz="3200" dirty="0" err="1" smtClean="0">
                <a:latin typeface="Times New Roman" charset="0"/>
              </a:rPr>
              <a:t>HCl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3200" dirty="0" smtClean="0">
                <a:latin typeface="Times New Roman" charset="0"/>
              </a:rPr>
              <a:t>  </a:t>
            </a:r>
            <a:r>
              <a:rPr lang="en-US" sz="3200" dirty="0" smtClean="0">
                <a:latin typeface="Times New Roman" charset="0"/>
              </a:rPr>
              <a:t>+  </a:t>
            </a:r>
            <a:r>
              <a:rPr lang="en-US" sz="3200" dirty="0" smtClean="0">
                <a:latin typeface="Times New Roman" charset="0"/>
              </a:rPr>
              <a:t>H</a:t>
            </a:r>
            <a:r>
              <a:rPr lang="en-US" sz="3200" baseline="-25000" dirty="0">
                <a:latin typeface="Times New Roman" charset="0"/>
              </a:rPr>
              <a:t>2</a:t>
            </a:r>
            <a:r>
              <a:rPr lang="en-US" sz="3200" dirty="0" smtClean="0">
                <a:latin typeface="Times New Roman" charset="0"/>
              </a:rPr>
              <a:t>O 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→  H</a:t>
            </a:r>
            <a:r>
              <a:rPr lang="en-US" sz="3200" baseline="-25000" dirty="0" smtClean="0">
                <a:latin typeface="Times New Roman" charset="0"/>
                <a:cs typeface="Times New Roman" charset="0"/>
              </a:rPr>
              <a:t>3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O</a:t>
            </a:r>
            <a:r>
              <a:rPr lang="en-US" sz="3200" baseline="30000" dirty="0">
                <a:latin typeface="Times New Roman" charset="0"/>
                <a:cs typeface="Times New Roman" charset="0"/>
              </a:rPr>
              <a:t> </a:t>
            </a:r>
            <a:r>
              <a:rPr lang="en-US" sz="3200" baseline="30000" dirty="0" smtClean="0">
                <a:latin typeface="Times New Roman" charset="0"/>
                <a:cs typeface="Times New Roman" charset="0"/>
              </a:rPr>
              <a:t>+ 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 + Cl</a:t>
            </a:r>
            <a:r>
              <a:rPr lang="en-US" sz="3200" baseline="30000" dirty="0">
                <a:latin typeface="Times New Roman" charset="0"/>
              </a:rPr>
              <a:t> –</a:t>
            </a:r>
            <a:endParaRPr lang="en-US" sz="3200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r>
              <a:rPr lang="en-US" sz="2400" dirty="0" smtClean="0">
                <a:solidFill>
                  <a:srgbClr val="3333CC"/>
                </a:solidFill>
                <a:latin typeface="Times New Roman" charset="0"/>
              </a:rPr>
              <a:t>           </a:t>
            </a:r>
            <a:endParaRPr lang="en-US" sz="2400" baseline="30000" dirty="0" smtClean="0">
              <a:latin typeface="Times New Roman" charset="0"/>
            </a:endParaRPr>
          </a:p>
          <a:p>
            <a:pPr lvl="1" eaLnBrk="1" hangingPunct="1">
              <a:buFontTx/>
              <a:buNone/>
            </a:pPr>
            <a:endParaRPr lang="en-US" sz="2400" baseline="30000" dirty="0" smtClean="0">
              <a:latin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94756" y="4488323"/>
            <a:ext cx="137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aseline="30000" dirty="0" smtClean="0">
                <a:latin typeface="Times New Roman" charset="0"/>
                <a:cs typeface="Times New Roman" charset="0"/>
              </a:rPr>
              <a:t>Conjugate acid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15618" y="4488323"/>
            <a:ext cx="1371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aseline="30000" dirty="0" smtClean="0">
                <a:latin typeface="Times New Roman" charset="0"/>
                <a:cs typeface="Times New Roman" charset="0"/>
              </a:rPr>
              <a:t>Conjugate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549275"/>
            <a:ext cx="6515100" cy="76184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Amphoteric</a:t>
            </a:r>
            <a:r>
              <a:rPr lang="en-US" sz="2400" dirty="0" smtClean="0">
                <a:latin typeface="Times New Roman" charset="0"/>
              </a:rPr>
              <a:t>: a substance that can react as either an acid or a base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-Water is most common</a:t>
            </a: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Ex.  </a:t>
            </a:r>
            <a:r>
              <a:rPr lang="en-US" sz="2000" dirty="0" err="1" smtClean="0">
                <a:latin typeface="Times New Roman" charset="0"/>
              </a:rPr>
              <a:t>HCl</a:t>
            </a:r>
            <a:r>
              <a:rPr lang="en-US" sz="2000" dirty="0" smtClean="0">
                <a:latin typeface="Times New Roman" charset="0"/>
              </a:rPr>
              <a:t>  + 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 </a:t>
            </a:r>
            <a:r>
              <a:rPr lang="en-US" sz="2000" baseline="30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Cl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baseline="30000" dirty="0" smtClean="0"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base accepts H</a:t>
            </a:r>
            <a:r>
              <a:rPr lang="en-US" sz="2000" baseline="30000" dirty="0" smtClean="0">
                <a:solidFill>
                  <a:srgbClr val="CC0000"/>
                </a:solidFill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</a:t>
            </a:r>
            <a:r>
              <a:rPr lang="en-US" sz="2400" baseline="30000" dirty="0" smtClean="0">
                <a:latin typeface="Times New Roman" charset="0"/>
              </a:rPr>
              <a:t>(base)</a:t>
            </a:r>
            <a:endParaRPr lang="en-US" sz="2400" dirty="0" smtClean="0">
              <a:latin typeface="Times New Roman" charset="0"/>
            </a:endParaRPr>
          </a:p>
          <a:p>
            <a:pPr lvl="1" eaLnBrk="1" hangingPunct="1">
              <a:buFontTx/>
              <a:buChar char="•"/>
            </a:pPr>
            <a:r>
              <a:rPr lang="en-US" sz="2000" dirty="0" smtClean="0">
                <a:latin typeface="Times New Roman" charset="0"/>
              </a:rPr>
              <a:t>Ex.  NH</a:t>
            </a:r>
            <a:r>
              <a:rPr lang="en-US" sz="2000" baseline="-25000" dirty="0" smtClean="0">
                <a:latin typeface="Times New Roman" charset="0"/>
              </a:rPr>
              <a:t>3</a:t>
            </a:r>
            <a:r>
              <a:rPr lang="en-US" sz="2000" dirty="0" smtClean="0">
                <a:latin typeface="Times New Roman" charset="0"/>
              </a:rPr>
              <a:t>  + H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O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NH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4</a:t>
            </a:r>
            <a:r>
              <a:rPr lang="en-US" sz="20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OH </a:t>
            </a:r>
            <a:r>
              <a:rPr lang="en-US" sz="2000" baseline="30000" dirty="0" smtClean="0">
                <a:solidFill>
                  <a:srgbClr val="3333CC"/>
                </a:solidFill>
                <a:latin typeface="Times New Roman" charset="0"/>
              </a:rPr>
              <a:t>–</a:t>
            </a:r>
            <a:r>
              <a:rPr lang="en-US" sz="2000" dirty="0" smtClean="0">
                <a:latin typeface="Times New Roman" charset="0"/>
              </a:rPr>
              <a:t>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acid donates H</a:t>
            </a:r>
            <a:r>
              <a:rPr lang="en-US" sz="2000" baseline="30000" dirty="0" smtClean="0">
                <a:solidFill>
                  <a:srgbClr val="CC0000"/>
                </a:solidFill>
                <a:latin typeface="Times New Roman" charset="0"/>
              </a:rPr>
              <a:t>+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</a:t>
            </a:r>
            <a:r>
              <a:rPr lang="en-US" sz="2400" baseline="30000" dirty="0" smtClean="0">
                <a:latin typeface="Times New Roman" charset="0"/>
              </a:rPr>
              <a:t>(acid)</a:t>
            </a:r>
          </a:p>
          <a:p>
            <a:pPr lvl="1" eaLnBrk="1" hangingPunct="1">
              <a:buFontTx/>
              <a:buNone/>
            </a:pPr>
            <a:endParaRPr lang="en-US" sz="24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Salt</a:t>
            </a:r>
            <a:r>
              <a:rPr lang="en-US" sz="2400" dirty="0" smtClean="0">
                <a:latin typeface="Times New Roman" charset="0"/>
              </a:rPr>
              <a:t> – a crystalline compound composed of the negative ion of an acid and the positive ion of a base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Salts are the product of a </a:t>
            </a:r>
            <a:r>
              <a:rPr lang="en-US" sz="2400" b="1" u="sng" dirty="0" smtClean="0">
                <a:solidFill>
                  <a:srgbClr val="009900"/>
                </a:solidFill>
                <a:latin typeface="Times New Roman" charset="0"/>
              </a:rPr>
              <a:t>neutralization reaction</a:t>
            </a:r>
            <a:r>
              <a:rPr lang="en-US" sz="2400" dirty="0" smtClean="0">
                <a:latin typeface="Times New Roman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</a:t>
            </a:r>
            <a:r>
              <a:rPr lang="en-US" sz="2400" i="1" dirty="0" smtClean="0">
                <a:latin typeface="Times New Roman" charset="0"/>
              </a:rPr>
              <a:t>Acid + Base 	</a:t>
            </a:r>
            <a:r>
              <a:rPr lang="en-US" sz="2400" i="1" dirty="0" smtClean="0">
                <a:latin typeface="Times New Roman" charset="0"/>
                <a:cs typeface="Times New Roman" charset="0"/>
              </a:rPr>
              <a:t>→    Salt + Water</a:t>
            </a:r>
          </a:p>
          <a:p>
            <a:pPr eaLnBrk="1" hangingPunct="1">
              <a:buFontTx/>
              <a:buNone/>
            </a:pPr>
            <a:endParaRPr lang="en-US" sz="2400" i="1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		</a:t>
            </a:r>
            <a:r>
              <a:rPr lang="en-US" sz="2400" dirty="0" err="1" smtClean="0">
                <a:latin typeface="Times New Roman" charset="0"/>
              </a:rPr>
              <a:t>H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</a:rPr>
              <a:t>Cl</a:t>
            </a:r>
            <a:r>
              <a:rPr lang="en-US" sz="2400" dirty="0" smtClean="0">
                <a:latin typeface="Times New Roman" charset="0"/>
              </a:rPr>
              <a:t>  +  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</a:rPr>
              <a:t>Na</a:t>
            </a:r>
            <a:r>
              <a:rPr lang="en-US" sz="2400" dirty="0" err="1" smtClean="0">
                <a:latin typeface="Times New Roman" charset="0"/>
              </a:rPr>
              <a:t>OH</a:t>
            </a:r>
            <a:r>
              <a:rPr lang="en-US" sz="2400" dirty="0" smtClean="0">
                <a:latin typeface="Times New Roman" charset="0"/>
              </a:rPr>
              <a:t>  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→  </a:t>
            </a:r>
            <a:r>
              <a:rPr lang="en-US" sz="2400" dirty="0" err="1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NaCl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 +  HOH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(acid)             (base)</a:t>
            </a:r>
            <a:r>
              <a:rPr lang="en-US" sz="2400" dirty="0" smtClean="0">
                <a:latin typeface="Times New Roman" charset="0"/>
              </a:rPr>
              <a:t>            </a:t>
            </a:r>
            <a:r>
              <a:rPr lang="en-US" sz="2400" baseline="30000" dirty="0" smtClean="0">
                <a:latin typeface="Times New Roman" charset="0"/>
              </a:rPr>
              <a:t>(salt)            (water)</a:t>
            </a:r>
            <a:endParaRPr lang="en-US" sz="24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7710488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charset="0"/>
              </a:rPr>
              <a:t>What type of reaction is below?</a:t>
            </a:r>
          </a:p>
          <a:p>
            <a:pPr eaLnBrk="1" hangingPunct="1"/>
            <a:r>
              <a:rPr lang="en-US" sz="2400" dirty="0" smtClean="0">
                <a:latin typeface="Times New Roman" charset="0"/>
              </a:rPr>
              <a:t>Pick out the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acid</a:t>
            </a:r>
            <a:r>
              <a:rPr lang="en-US" sz="2400" dirty="0" smtClean="0">
                <a:latin typeface="Times New Roman" charset="0"/>
              </a:rPr>
              <a:t>,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base</a:t>
            </a:r>
            <a:r>
              <a:rPr lang="en-US" sz="2400" dirty="0" smtClean="0">
                <a:latin typeface="Times New Roman" charset="0"/>
              </a:rPr>
              <a:t>, and 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</a:rPr>
              <a:t>salt</a:t>
            </a:r>
            <a:r>
              <a:rPr lang="en-US" sz="2400" dirty="0" smtClean="0">
                <a:latin typeface="Times New Roman" charset="0"/>
              </a:rPr>
              <a:t> in the following reaction: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charset="0"/>
              </a:rPr>
              <a:t>		   </a:t>
            </a:r>
            <a:r>
              <a:rPr lang="en-US" sz="2000" dirty="0" smtClean="0">
                <a:latin typeface="Times New Roman" charset="0"/>
              </a:rPr>
              <a:t>HF  +  Ba(OH)</a:t>
            </a:r>
            <a:r>
              <a:rPr lang="en-US" sz="2000" baseline="-25000" dirty="0" smtClean="0">
                <a:latin typeface="Times New Roman" charset="0"/>
              </a:rPr>
              <a:t>2</a:t>
            </a:r>
            <a:r>
              <a:rPr lang="en-US" sz="2000" dirty="0" smtClean="0">
                <a:latin typeface="Times New Roman" charset="0"/>
              </a:rPr>
              <a:t> 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→  BaF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 +  H</a:t>
            </a:r>
            <a:r>
              <a:rPr lang="en-US" sz="2000" baseline="-25000" dirty="0" smtClean="0"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O</a:t>
            </a:r>
          </a:p>
          <a:p>
            <a:pPr eaLnBrk="1" hangingPunct="1">
              <a:buFontTx/>
              <a:buNone/>
            </a:pPr>
            <a:endParaRPr lang="en-US" sz="20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400" u="sng" dirty="0" smtClean="0">
                <a:latin typeface="Times New Roman" charset="0"/>
              </a:rPr>
              <a:t>Strength of Acids &amp; Bases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Strong (acid or base) – completely ionizes in solution</a:t>
            </a:r>
          </a:p>
          <a:p>
            <a:pPr eaLnBrk="1" hangingPunct="1"/>
            <a:r>
              <a:rPr lang="en-US" sz="2000" dirty="0" smtClean="0">
                <a:latin typeface="Times New Roman" charset="0"/>
              </a:rPr>
              <a:t>Weak (acid or base) – doesn’t completely ionize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	</a:t>
            </a:r>
            <a:r>
              <a:rPr lang="en-US" sz="2000" dirty="0" err="1" smtClean="0">
                <a:solidFill>
                  <a:srgbClr val="3333CC"/>
                </a:solidFill>
                <a:latin typeface="Times New Roman" charset="0"/>
              </a:rPr>
              <a:t>HCl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+  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→  </a:t>
            </a:r>
            <a:r>
              <a:rPr lang="en-US" sz="2000" dirty="0" smtClean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*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 +  Cl 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</a:rPr>
              <a:t>–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   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(completely ionized)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</a:rPr>
              <a:t>                        </a:t>
            </a:r>
            <a:r>
              <a:rPr lang="en-US" sz="2400" baseline="30000" dirty="0" smtClean="0">
                <a:latin typeface="Times New Roman" charset="0"/>
              </a:rPr>
              <a:t>(completely in this form)</a:t>
            </a:r>
            <a:endParaRPr lang="en-US" sz="2400" dirty="0" smtClean="0">
              <a:solidFill>
                <a:srgbClr val="3333CC"/>
              </a:solidFill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   HC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 +  H</a:t>
            </a:r>
            <a:r>
              <a:rPr lang="en-US" sz="2000" baseline="-25000" dirty="0" smtClean="0">
                <a:solidFill>
                  <a:srgbClr val="3333CC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O  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  <a:cs typeface="Times New Roman" charset="0"/>
              </a:rPr>
              <a:t>↔  </a:t>
            </a:r>
            <a:r>
              <a:rPr lang="en-US" sz="2000" dirty="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*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+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 +  C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H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3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O</a:t>
            </a:r>
            <a:r>
              <a:rPr lang="en-US" sz="2000" baseline="-25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2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2000" baseline="30000" dirty="0" smtClean="0">
                <a:solidFill>
                  <a:srgbClr val="009900"/>
                </a:solidFill>
                <a:latin typeface="Times New Roman" charset="0"/>
              </a:rPr>
              <a:t>–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(not completely 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solidFill>
                  <a:srgbClr val="009900"/>
                </a:solidFill>
                <a:latin typeface="Times New Roman" charset="0"/>
              </a:rPr>
              <a:t>                     </a:t>
            </a:r>
            <a:r>
              <a:rPr lang="en-US" sz="2400" baseline="30000" dirty="0" smtClean="0">
                <a:latin typeface="Times New Roman" charset="0"/>
              </a:rPr>
              <a:t>(some in both forms)</a:t>
            </a:r>
            <a:r>
              <a:rPr lang="en-US" sz="2400" dirty="0" smtClean="0">
                <a:solidFill>
                  <a:srgbClr val="009900"/>
                </a:solidFill>
                <a:latin typeface="Times New Roman" charset="0"/>
              </a:rPr>
              <a:t>                       </a:t>
            </a:r>
            <a:r>
              <a:rPr lang="en-US" sz="2000" dirty="0" smtClean="0">
                <a:solidFill>
                  <a:srgbClr val="009900"/>
                </a:solidFill>
                <a:latin typeface="Times New Roman" charset="0"/>
              </a:rPr>
              <a:t>ionized)</a:t>
            </a:r>
          </a:p>
          <a:p>
            <a:pPr eaLnBrk="1" hangingPunct="1">
              <a:buFontTx/>
              <a:buNone/>
            </a:pPr>
            <a:endParaRPr lang="en-US" sz="2000" dirty="0" smtClean="0">
              <a:solidFill>
                <a:srgbClr val="3333CC"/>
              </a:solidFill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8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Times New Roman" charset="0"/>
            </a:endParaRPr>
          </a:p>
        </p:txBody>
      </p:sp>
      <p:graphicFrame>
        <p:nvGraphicFramePr>
          <p:cNvPr id="5123" name="Object 2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32722703"/>
              </p:ext>
            </p:extLst>
          </p:nvPr>
        </p:nvGraphicFramePr>
        <p:xfrm>
          <a:off x="565562" y="5292705"/>
          <a:ext cx="6034087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Bitmap Image" r:id="rId3" imgW="6001588" imgH="2857899" progId="Paint.Picture">
                  <p:embed/>
                </p:oleObj>
              </mc:Choice>
              <mc:Fallback>
                <p:oleObj name="Bitmap Image" r:id="rId3" imgW="6001588" imgH="2857899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562" y="5292705"/>
                        <a:ext cx="6034087" cy="287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80366" y="5577829"/>
            <a:ext cx="16459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*This is called a hydronium ion. It’s what happens when H</a:t>
            </a:r>
            <a:r>
              <a:rPr lang="en-US" sz="1600" baseline="30000" dirty="0" smtClean="0">
                <a:solidFill>
                  <a:srgbClr val="FF0000"/>
                </a:solidFill>
              </a:rPr>
              <a:t>+</a:t>
            </a:r>
            <a:r>
              <a:rPr lang="en-US" sz="1600" dirty="0" smtClean="0">
                <a:solidFill>
                  <a:srgbClr val="FF0000"/>
                </a:solidFill>
              </a:rPr>
              <a:t> ions are in water. They are basically synonymous with H</a:t>
            </a:r>
            <a:r>
              <a:rPr lang="en-US" sz="1600" baseline="30000" dirty="0" smtClean="0">
                <a:solidFill>
                  <a:srgbClr val="FF0000"/>
                </a:solidFill>
              </a:rPr>
              <a:t>+</a:t>
            </a:r>
            <a:r>
              <a:rPr lang="en-US" sz="1600" dirty="0" smtClean="0">
                <a:solidFill>
                  <a:srgbClr val="FF0000"/>
                </a:solidFill>
              </a:rPr>
              <a:t> ions.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865" y="8193434"/>
            <a:ext cx="2680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Completely ionized = strong acid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322575" y="8140927"/>
            <a:ext cx="2377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 completely ionize = weak acid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  <a:cs typeface="Times New Roman" charset="0"/>
              </a:rPr>
              <a:t>Types of Acids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i="1" dirty="0" smtClean="0">
                <a:latin typeface="Times New Roman" charset="0"/>
                <a:cs typeface="Times New Roman" charset="0"/>
              </a:rPr>
              <a:t>(Based on the Arrhenius definition</a:t>
            </a:r>
            <a:r>
              <a:rPr lang="en-US" sz="2400" i="1" dirty="0" smtClean="0">
                <a:latin typeface="Times New Roman" charset="0"/>
                <a:cs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u="sng" dirty="0" err="1" smtClean="0">
                <a:solidFill>
                  <a:srgbClr val="CC0000"/>
                </a:solidFill>
                <a:latin typeface="Times New Roman" charset="0"/>
              </a:rPr>
              <a:t>Monoprotic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one</a:t>
            </a:r>
            <a:r>
              <a:rPr lang="en-US" sz="2000" dirty="0" smtClean="0">
                <a:latin typeface="Times New Roman" charset="0"/>
              </a:rPr>
              <a:t> proton (hydrogen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     ion) per molecule (</a:t>
            </a: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HCl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Diprotic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two</a:t>
            </a:r>
            <a:r>
              <a:rPr lang="en-US" sz="2000" dirty="0" smtClean="0">
                <a:latin typeface="Times New Roman" charset="0"/>
              </a:rPr>
              <a:t> protons per molecule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SO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4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Triprotic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three</a:t>
            </a:r>
            <a:r>
              <a:rPr lang="en-US" sz="2000" dirty="0" smtClean="0">
                <a:latin typeface="Times New Roman" charset="0"/>
              </a:rPr>
              <a:t> protons per molecule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                       (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PO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4</a:t>
            </a:r>
            <a:r>
              <a:rPr lang="en-US" sz="2000" dirty="0" smtClean="0">
                <a:latin typeface="Times New Roman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 smtClean="0">
                <a:solidFill>
                  <a:srgbClr val="CC0000"/>
                </a:solidFill>
                <a:latin typeface="Times New Roman" charset="0"/>
              </a:rPr>
              <a:t>Polyprotic</a:t>
            </a:r>
            <a:r>
              <a:rPr lang="en-US" sz="2000" dirty="0" smtClean="0">
                <a:latin typeface="Times New Roman" charset="0"/>
              </a:rPr>
              <a:t> – acid that can donate </a:t>
            </a:r>
            <a:r>
              <a:rPr lang="en-US" sz="2000" u="sng" dirty="0" smtClean="0">
                <a:solidFill>
                  <a:srgbClr val="3333CC"/>
                </a:solidFill>
                <a:latin typeface="Times New Roman" charset="0"/>
              </a:rPr>
              <a:t>more than one</a:t>
            </a:r>
            <a:r>
              <a:rPr lang="en-US" sz="2000" dirty="0" smtClean="0">
                <a:solidFill>
                  <a:srgbClr val="3333CC"/>
                </a:solidFill>
                <a:latin typeface="Times New Roman" charset="0"/>
              </a:rPr>
              <a:t> </a:t>
            </a:r>
            <a:r>
              <a:rPr lang="en-US" sz="2000" dirty="0" smtClean="0">
                <a:latin typeface="Times New Roman" charset="0"/>
              </a:rPr>
              <a:t>proton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What about these?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</a:t>
            </a:r>
            <a:r>
              <a:rPr lang="en-US" sz="2000" dirty="0">
                <a:solidFill>
                  <a:srgbClr val="CC0000"/>
                </a:solidFill>
                <a:latin typeface="Times New Roman" charset="0"/>
              </a:rPr>
              <a:t> 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2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S		HF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	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3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PO</a:t>
            </a:r>
            <a:r>
              <a:rPr lang="en-US" sz="2000" baseline="-25000" dirty="0">
                <a:solidFill>
                  <a:srgbClr val="CC0000"/>
                </a:solidFill>
                <a:latin typeface="Times New Roman" charset="0"/>
              </a:rPr>
              <a:t>3	</a:t>
            </a:r>
            <a:r>
              <a:rPr lang="en-US" sz="2000" baseline="-25000" dirty="0" smtClean="0">
                <a:solidFill>
                  <a:srgbClr val="CC0000"/>
                </a:solidFill>
                <a:latin typeface="Times New Roman" charset="0"/>
              </a:rPr>
              <a:t>	</a:t>
            </a:r>
            <a:r>
              <a:rPr lang="en-US" sz="2000" dirty="0" smtClean="0">
                <a:solidFill>
                  <a:srgbClr val="CC0000"/>
                </a:solidFill>
                <a:latin typeface="Times New Roman" charset="0"/>
              </a:rPr>
              <a:t>HClO</a:t>
            </a:r>
            <a:r>
              <a:rPr lang="en-US" sz="2000" baseline="-25000" dirty="0">
                <a:solidFill>
                  <a:srgbClr val="CC0000"/>
                </a:solidFill>
                <a:latin typeface="Times New Roman" charset="0"/>
              </a:rPr>
              <a:t>3</a:t>
            </a:r>
            <a:endParaRPr lang="en-US" sz="2000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</a:rPr>
              <a:t>General Properties of Acids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1. Sour taste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2. Contains </a:t>
            </a:r>
            <a:r>
              <a:rPr lang="en-US" sz="2000" b="1" dirty="0" smtClean="0">
                <a:latin typeface="Times New Roman" charset="0"/>
              </a:rPr>
              <a:t>hydrogen</a:t>
            </a:r>
            <a:r>
              <a:rPr lang="en-US" sz="2000" dirty="0" smtClean="0">
                <a:latin typeface="Times New Roman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3. Change color of dyes in acid/base indicators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4. React with bases to produce salt and water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5. Are electrolytes</a:t>
            </a:r>
            <a:endParaRPr lang="en-US" sz="2000" u="sng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u="sng" dirty="0" smtClean="0"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u="sng" dirty="0" smtClean="0">
                <a:latin typeface="Times New Roman" charset="0"/>
              </a:rPr>
              <a:t>General Properties of Bases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1. Bitter taste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2. Feels slippery to the skin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>
                <a:latin typeface="Times New Roman" charset="0"/>
              </a:rPr>
              <a:t>	3</a:t>
            </a:r>
            <a:r>
              <a:rPr lang="en-US" sz="2000" dirty="0" smtClean="0">
                <a:latin typeface="Times New Roman" charset="0"/>
              </a:rPr>
              <a:t>. Usually contains OH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4. Change color of dyes in acid/base indicators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5. React with acids to produce salt and water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dirty="0" smtClean="0">
                <a:latin typeface="Times New Roman" charset="0"/>
              </a:rPr>
              <a:t>	6. Are electrolytes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42900" y="457200"/>
            <a:ext cx="6515100" cy="822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u="sng" dirty="0" smtClean="0">
                <a:latin typeface="Times New Roman" charset="0"/>
                <a:cs typeface="Times New Roman" charset="0"/>
              </a:rPr>
              <a:t>Concept of pH</a:t>
            </a:r>
          </a:p>
          <a:p>
            <a:pPr eaLnBrk="1" hangingPunct="1">
              <a:buFontTx/>
              <a:buNone/>
            </a:pPr>
            <a:r>
              <a:rPr lang="en-US" sz="2400" dirty="0" smtClean="0">
                <a:latin typeface="Times New Roman" charset="0"/>
                <a:cs typeface="Times New Roman" charset="0"/>
              </a:rPr>
              <a:t>	</a:t>
            </a:r>
            <a:r>
              <a:rPr lang="en-US" sz="2400" dirty="0" smtClean="0">
                <a:solidFill>
                  <a:srgbClr val="CC0000"/>
                </a:solidFill>
                <a:latin typeface="Times New Roman" charset="0"/>
                <a:cs typeface="Times New Roman" charset="0"/>
              </a:rPr>
              <a:t>pH scale***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 – measures the concentration of hydronium ions (H</a:t>
            </a:r>
            <a:r>
              <a:rPr lang="en-US" sz="24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/H</a:t>
            </a:r>
            <a:r>
              <a:rPr lang="en-US" sz="2400" baseline="-25000" dirty="0" smtClean="0">
                <a:latin typeface="Times New Roman" charset="0"/>
                <a:cs typeface="Times New Roman" charset="0"/>
              </a:rPr>
              <a:t>3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O</a:t>
            </a:r>
            <a:r>
              <a:rPr lang="en-US" sz="2400" baseline="30000" dirty="0" smtClean="0">
                <a:latin typeface="Times New Roman" charset="0"/>
                <a:cs typeface="Times New Roman" charset="0"/>
              </a:rPr>
              <a:t>+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) in solution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 smtClean="0">
                <a:latin typeface="Times New Roman" charset="0"/>
                <a:cs typeface="Times New Roman" charset="0"/>
              </a:rPr>
              <a:t>HCl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– strong acid (strong electrolyte)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Grapefruit – weak acid (weak electrolyte)</a:t>
            </a:r>
          </a:p>
          <a:p>
            <a:pPr eaLnBrk="1" hangingPunct="1">
              <a:buFontTx/>
              <a:buNone/>
            </a:pPr>
            <a:endParaRPr lang="en-US" sz="20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dirty="0" err="1" smtClean="0">
                <a:latin typeface="Times New Roman" charset="0"/>
                <a:cs typeface="Times New Roman" charset="0"/>
              </a:rPr>
              <a:t>NaOH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 – strong base (strong electrolyte)</a:t>
            </a: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Milk of Magnesia – weak base (weak electrolyte)</a:t>
            </a:r>
          </a:p>
          <a:p>
            <a:pPr eaLnBrk="1" hangingPunct="1">
              <a:buFontTx/>
              <a:buNone/>
            </a:pPr>
            <a:endParaRPr lang="en-US" sz="2000" dirty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0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000" dirty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r>
              <a:rPr lang="en-US" sz="2000" dirty="0" smtClean="0">
                <a:latin typeface="Times New Roman" charset="0"/>
                <a:cs typeface="Times New Roman" charset="0"/>
              </a:rPr>
              <a:t>***pH scale is a logarithmic scale, meaning that </a:t>
            </a:r>
            <a:r>
              <a:rPr lang="en-US" sz="2000" b="1" dirty="0" smtClean="0">
                <a:latin typeface="Times New Roman" charset="0"/>
                <a:cs typeface="Times New Roman" charset="0"/>
              </a:rPr>
              <a:t>is increases by powers of 10. </a:t>
            </a:r>
            <a:r>
              <a:rPr lang="en-US" sz="2000" dirty="0" smtClean="0">
                <a:latin typeface="Times New Roman" charset="0"/>
                <a:cs typeface="Times New Roman" charset="0"/>
              </a:rPr>
              <a:t>So if something has a pH of 2, something that has a pH of 1 is NOT twice as acidic, but rather 10 times more acidic</a:t>
            </a: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en-US" sz="2400" dirty="0" smtClean="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9219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228600" y="2103438"/>
          <a:ext cx="6286500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1" name="Bitmap Image" r:id="rId3" imgW="6133333" imgH="1333333" progId="Paint.Picture">
                  <p:embed/>
                </p:oleObj>
              </mc:Choice>
              <mc:Fallback>
                <p:oleObj name="Bitmap Image" r:id="rId3" imgW="6133333" imgH="1333333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03438"/>
                        <a:ext cx="6286500" cy="1366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776287"/>
          </a:xfrm>
        </p:spPr>
        <p:txBody>
          <a:bodyPr/>
          <a:lstStyle/>
          <a:p>
            <a:r>
              <a:rPr lang="en-US" smtClean="0"/>
              <a:t>Common Acid and Base pH levels</a:t>
            </a:r>
          </a:p>
        </p:txBody>
      </p:sp>
      <p:pic>
        <p:nvPicPr>
          <p:cNvPr id="10243" name="Picture 2" descr="acid_tabl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682" y="1350169"/>
            <a:ext cx="55626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1050925" y="8594725"/>
            <a:ext cx="438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dirty="0"/>
              <a:t>Indigestion problems?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067" y="1645952"/>
            <a:ext cx="26289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166341" y="3566171"/>
            <a:ext cx="16916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INDICATORS</a:t>
            </a:r>
            <a:r>
              <a:rPr lang="en-US" dirty="0" smtClean="0"/>
              <a:t>-</a:t>
            </a:r>
          </a:p>
          <a:p>
            <a:r>
              <a:rPr lang="en-US" dirty="0" smtClean="0"/>
              <a:t>Can tell us the pH of a substance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Determine the pH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sz="half" idx="1"/>
          </p:nvPr>
        </p:nvSpPr>
        <p:spPr>
          <a:xfrm>
            <a:off x="342900" y="2133600"/>
            <a:ext cx="5753100" cy="6034088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pH – measures the concentration of </a:t>
            </a:r>
            <a:r>
              <a:rPr lang="en-US" sz="2500" dirty="0" err="1">
                <a:latin typeface="Times New Roman" charset="0"/>
                <a:ea typeface="Times New Roman" charset="0"/>
                <a:cs typeface="Times New Roman" charset="0"/>
              </a:rPr>
              <a:t>hydronium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 ions</a:t>
            </a:r>
            <a:r>
              <a:rPr lang="en-US" sz="2500" dirty="0" smtClean="0">
                <a:latin typeface="Times New Roman" charset="0"/>
                <a:ea typeface="Times New Roman" charset="0"/>
                <a:cs typeface="Times New Roman" charset="0"/>
              </a:rPr>
              <a:t> [H</a:t>
            </a:r>
            <a:r>
              <a:rPr lang="en-US" sz="2500" baseline="30000" dirty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/H</a:t>
            </a:r>
            <a:r>
              <a:rPr lang="en-US" sz="2500" baseline="-25000" dirty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O</a:t>
            </a:r>
            <a:r>
              <a:rPr lang="en-US" sz="2500" baseline="30000" dirty="0" smtClean="0"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500" dirty="0" smtClean="0">
                <a:latin typeface="Times New Roman" charset="0"/>
                <a:ea typeface="Times New Roman" charset="0"/>
                <a:cs typeface="Times New Roman" charset="0"/>
              </a:rPr>
              <a:t>] </a:t>
            </a: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in solution</a:t>
            </a:r>
          </a:p>
          <a:p>
            <a:pPr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Format:</a:t>
            </a:r>
          </a:p>
          <a:p>
            <a:pPr>
              <a:buFontTx/>
              <a:buNone/>
              <a:defRPr/>
            </a:pPr>
            <a:r>
              <a:rPr lang="en-US" sz="2500" dirty="0">
                <a:latin typeface="Times New Roman" charset="0"/>
                <a:ea typeface="Times New Roman" charset="0"/>
                <a:cs typeface="Times New Roman" charset="0"/>
              </a:rPr>
              <a:t>			</a:t>
            </a:r>
            <a:r>
              <a:rPr lang="en-US" sz="2800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[H</a:t>
            </a:r>
            <a:r>
              <a:rPr lang="en-US" sz="2800" baseline="30000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sz="2800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] 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= </a:t>
            </a:r>
            <a:r>
              <a:rPr lang="en-US" sz="28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1.00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800" dirty="0" err="1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10</a:t>
            </a:r>
            <a:r>
              <a:rPr lang="en-US" sz="2800" baseline="30000" dirty="0"/>
              <a:t>-</a:t>
            </a:r>
            <a:r>
              <a:rPr lang="en-US" sz="2800" baseline="30000" dirty="0">
                <a:solidFill>
                  <a:srgbClr val="FF0000"/>
                </a:solidFill>
              </a:rPr>
              <a:t>X</a:t>
            </a:r>
            <a:r>
              <a:rPr lang="en-US" sz="2800" dirty="0"/>
              <a:t>M</a:t>
            </a:r>
          </a:p>
          <a:p>
            <a:pPr>
              <a:buFontTx/>
              <a:buNone/>
              <a:defRPr/>
            </a:pP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	(if number in </a:t>
            </a:r>
            <a:r>
              <a:rPr lang="en-US" sz="2800" dirty="0">
                <a:solidFill>
                  <a:srgbClr val="3333CC"/>
                </a:solidFill>
                <a:latin typeface="Times New Roman" charset="0"/>
                <a:ea typeface="Times New Roman" charset="0"/>
                <a:cs typeface="Times New Roman" charset="0"/>
              </a:rPr>
              <a:t>blue</a:t>
            </a:r>
            <a:r>
              <a:rPr lang="en-US" sz="2800" dirty="0">
                <a:latin typeface="Times New Roman" charset="0"/>
                <a:ea typeface="Times New Roman" charset="0"/>
                <a:cs typeface="Times New Roman" charset="0"/>
              </a:rPr>
              <a:t> is 1)pH = </a:t>
            </a:r>
            <a:r>
              <a:rPr lang="en-US" sz="2800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</a:t>
            </a:r>
            <a:endParaRPr lang="en-US" sz="25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eaLnBrk="1" hangingPunct="1">
              <a:defRPr/>
            </a:pPr>
            <a:r>
              <a:rPr lang="en-US" dirty="0"/>
              <a:t>The measure of the </a:t>
            </a:r>
            <a:r>
              <a:rPr lang="en-US" dirty="0" err="1"/>
              <a:t>hydronium</a:t>
            </a:r>
            <a:r>
              <a:rPr lang="en-US" dirty="0"/>
              <a:t> ion concentration</a:t>
            </a:r>
          </a:p>
          <a:p>
            <a:pPr marL="914400" lvl="2" indent="0" eaLnBrk="1" hangingPunct="1">
              <a:buNone/>
              <a:defRPr/>
            </a:pPr>
            <a:r>
              <a:rPr lang="en-US" sz="4000" dirty="0">
                <a:solidFill>
                  <a:srgbClr val="00B050"/>
                </a:solidFill>
              </a:rPr>
              <a:t>pH = -log </a:t>
            </a:r>
            <a:r>
              <a:rPr lang="en-US" sz="4000" dirty="0">
                <a:solidFill>
                  <a:srgbClr val="CC0099"/>
                </a:solidFill>
              </a:rPr>
              <a:t>[H</a:t>
            </a:r>
            <a:r>
              <a:rPr lang="en-US" sz="4000" baseline="30000" dirty="0">
                <a:solidFill>
                  <a:srgbClr val="CC0099"/>
                </a:solidFill>
              </a:rPr>
              <a:t>+</a:t>
            </a:r>
            <a:r>
              <a:rPr lang="en-US" sz="4000" dirty="0">
                <a:solidFill>
                  <a:srgbClr val="CC0099"/>
                </a:solidFill>
              </a:rPr>
              <a:t>]</a:t>
            </a:r>
          </a:p>
          <a:p>
            <a:pPr lvl="3" eaLnBrk="1" hangingPunct="1">
              <a:defRPr/>
            </a:pPr>
            <a:r>
              <a:rPr lang="en-US" dirty="0"/>
              <a:t>Find the pH </a:t>
            </a:r>
            <a:r>
              <a:rPr lang="en-US" dirty="0" smtClean="0"/>
              <a:t>from the following</a:t>
            </a:r>
            <a:r>
              <a:rPr lang="en-US" b="1" dirty="0" smtClean="0"/>
              <a:t> </a:t>
            </a:r>
            <a:r>
              <a:rPr lang="en-US" b="1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[H</a:t>
            </a:r>
            <a:r>
              <a:rPr lang="en-US" b="1" baseline="30000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+</a:t>
            </a:r>
            <a:r>
              <a:rPr lang="en-US" b="1" dirty="0">
                <a:solidFill>
                  <a:srgbClr val="CC0099"/>
                </a:solidFill>
                <a:latin typeface="Times New Roman" charset="0"/>
                <a:ea typeface="Times New Roman" charset="0"/>
                <a:cs typeface="Times New Roman" charset="0"/>
              </a:rPr>
              <a:t>] </a:t>
            </a:r>
            <a:r>
              <a:rPr lang="en-US" dirty="0" smtClean="0"/>
              <a:t>concentration</a:t>
            </a:r>
            <a:endParaRPr lang="en-US" dirty="0"/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-3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3</a:t>
            </a:r>
          </a:p>
          <a:p>
            <a:pPr lvl="4" eaLnBrk="1" hangingPunct="1">
              <a:defRPr/>
            </a:pPr>
            <a:r>
              <a:rPr lang="en-US" dirty="0"/>
              <a:t>1.00 </a:t>
            </a:r>
            <a:r>
              <a:rPr lang="en-US" dirty="0" err="1"/>
              <a:t>x</a:t>
            </a:r>
            <a:r>
              <a:rPr lang="en-US" dirty="0"/>
              <a:t> 10</a:t>
            </a:r>
            <a:r>
              <a:rPr lang="en-US" baseline="30000" dirty="0"/>
              <a:t>-10</a:t>
            </a:r>
            <a:r>
              <a:rPr lang="en-US" dirty="0"/>
              <a:t>M</a:t>
            </a:r>
          </a:p>
          <a:p>
            <a:pPr lvl="5">
              <a:defRPr/>
            </a:pPr>
            <a:r>
              <a:rPr lang="en-US" dirty="0"/>
              <a:t>10</a:t>
            </a:r>
          </a:p>
          <a:p>
            <a:pPr>
              <a:defRPr/>
            </a:pPr>
            <a:endParaRPr lang="en-US" sz="2500" dirty="0"/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1325563" y="8047038"/>
            <a:ext cx="3475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/>
              <a:t>Acidic? Basic? Neutral?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4466</TotalTime>
  <Words>649</Words>
  <Application>Microsoft Office PowerPoint</Application>
  <PresentationFormat>On-screen Show (4:3)</PresentationFormat>
  <Paragraphs>222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宋体</vt:lpstr>
      <vt:lpstr>Arial</vt:lpstr>
      <vt:lpstr>Symbol</vt:lpstr>
      <vt:lpstr>Times New Roman</vt:lpstr>
      <vt:lpstr>Wingdings</vt:lpstr>
      <vt:lpstr>Default Design</vt:lpstr>
      <vt:lpstr>Bitmap Image</vt:lpstr>
      <vt:lpstr>Acids, Bases and Water!</vt:lpstr>
      <vt:lpstr>Acids, Bases, &amp; Salts</vt:lpstr>
      <vt:lpstr>Acids, Bases, &amp; Salts</vt:lpstr>
      <vt:lpstr>PowerPoint Presentation</vt:lpstr>
      <vt:lpstr>PowerPoint Presentation</vt:lpstr>
      <vt:lpstr>PowerPoint Presentation</vt:lpstr>
      <vt:lpstr>PowerPoint Presentation</vt:lpstr>
      <vt:lpstr>Common Acid and Base pH levels</vt:lpstr>
      <vt:lpstr>Determine the pH</vt:lpstr>
      <vt:lpstr>Determine the pOH </vt:lpstr>
      <vt:lpstr>pH and pOH</vt:lpstr>
      <vt:lpstr>Using Ion concentration to determine acidity</vt:lpstr>
      <vt:lpstr>PowerPoint Presentation</vt:lpstr>
      <vt:lpstr>PowerPoint Presentation</vt:lpstr>
      <vt:lpstr>Practice</vt:lpstr>
      <vt:lpstr>Titration p.613</vt:lpstr>
      <vt:lpstr>Calculating the Molarity of an Acid</vt:lpstr>
      <vt:lpstr>Titration Practice</vt:lpstr>
      <vt:lpstr>Lab Prep</vt:lpstr>
    </vt:vector>
  </TitlesOfParts>
  <Company>Penn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Steininger</dc:creator>
  <cp:lastModifiedBy>LOCKARD, KEVIN J</cp:lastModifiedBy>
  <cp:revision>208</cp:revision>
  <cp:lastPrinted>2013-01-24T17:30:18Z</cp:lastPrinted>
  <dcterms:created xsi:type="dcterms:W3CDTF">2013-06-03T11:29:46Z</dcterms:created>
  <dcterms:modified xsi:type="dcterms:W3CDTF">2016-01-13T13:21:31Z</dcterms:modified>
</cp:coreProperties>
</file>